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  <p:sldMasterId id="2147483675" r:id="rId5"/>
  </p:sldMasterIdLst>
  <p:notesMasterIdLst>
    <p:notesMasterId r:id="rId43"/>
  </p:notesMasterIdLst>
  <p:sldIdLst>
    <p:sldId id="259" r:id="rId6"/>
    <p:sldId id="257" r:id="rId7"/>
    <p:sldId id="283" r:id="rId8"/>
    <p:sldId id="344" r:id="rId9"/>
    <p:sldId id="343" r:id="rId10"/>
    <p:sldId id="339" r:id="rId11"/>
    <p:sldId id="341" r:id="rId12"/>
    <p:sldId id="260" r:id="rId13"/>
    <p:sldId id="258" r:id="rId14"/>
    <p:sldId id="271" r:id="rId15"/>
    <p:sldId id="269" r:id="rId16"/>
    <p:sldId id="279" r:id="rId17"/>
    <p:sldId id="282" r:id="rId18"/>
    <p:sldId id="294" r:id="rId19"/>
    <p:sldId id="276" r:id="rId20"/>
    <p:sldId id="266" r:id="rId21"/>
    <p:sldId id="278" r:id="rId22"/>
    <p:sldId id="290" r:id="rId23"/>
    <p:sldId id="291" r:id="rId24"/>
    <p:sldId id="292" r:id="rId25"/>
    <p:sldId id="293" r:id="rId26"/>
    <p:sldId id="287" r:id="rId27"/>
    <p:sldId id="263" r:id="rId28"/>
    <p:sldId id="270" r:id="rId29"/>
    <p:sldId id="264" r:id="rId30"/>
    <p:sldId id="288" r:id="rId31"/>
    <p:sldId id="330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45" r:id="rId40"/>
    <p:sldId id="274" r:id="rId41"/>
    <p:sldId id="265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6857C91-42BC-0B92-2199-BF975F19062A}" name="Elissa Schwartz" initials="ES" userId="S::Elissa.Schwartz@hifmc.org::2383ce5f-b73c-4998-95ae-a118bc30c91c" providerId="AD"/>
  <p188:author id="{6C8E6FFF-9D2A-DC30-D5BB-1BC172A8503B}" name="Crystal Townsend" initials="CT" userId="S::crystal.townsend@hifmc.org::20391bdd-ce81-423f-97ca-7cdc16f8ac7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59A6"/>
    <a:srgbClr val="ED3139"/>
    <a:srgbClr val="F89733"/>
    <a:srgbClr val="0B9444"/>
    <a:srgbClr val="00B3BC"/>
    <a:srgbClr val="B53392"/>
    <a:srgbClr val="F8B833"/>
    <a:srgbClr val="00AEEE"/>
    <a:srgbClr val="603813"/>
    <a:srgbClr val="56BD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697378-72A6-4F4A-8416-72AA12EFA753}" v="28" dt="2023-09-29T16:22:04.2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hifmc.sharepoint.com/sites/HIFMC/Shared%20Documents/Grantmaking/Fy22%20Capacity/FY22%20Capacity%20Building%20Applications%20Spreadshe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hifmc.sharepoint.com/sites/HIFMC/Shared%20Documents/Grantmaking/Fy22%20Capacity/FY22%20Capacity%20Building%20Applications%20Spreadsheet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574583985061866"/>
          <c:y val="1.1084401388866766E-2"/>
          <c:w val="0.41096759799471161"/>
          <c:h val="0.9750600968750498"/>
        </c:manualLayout>
      </c:layout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D31-4D00-BBE5-5463FDF2069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D31-4D00-BBE5-5463FDF2069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D31-4D00-BBE5-5463FDF2069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D31-4D00-BBE5-5463FDF2069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D31-4D00-BBE5-5463FDF20695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ln>
                      <a:noFill/>
                    </a:ln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1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'Strategic Priority Breakdown'!$A$2:$A$6</c:f>
              <c:strCache>
                <c:ptCount val="5"/>
                <c:pt idx="0">
                  <c:v>Support Behavioral Health for Adults and Children </c:v>
                </c:pt>
                <c:pt idx="1">
                  <c:v>Promote Sustainable Integrated Business Models for Safety-net Services Across the Lifespan (Direct Service Systems)</c:v>
                </c:pt>
                <c:pt idx="2">
                  <c:v>Support Sustainable Service Delivery Systems and Safety-net Services Across the Lifespan (Direct Health &amp; Wellness)</c:v>
                </c:pt>
                <c:pt idx="3">
                  <c:v>Promote the development of a culturally competent healthcare workforce </c:v>
                </c:pt>
                <c:pt idx="4">
                  <c:v>Support Sustainable Service Delivery Systems and Safety-net Services Across the Lifespan (Policy and Planning)</c:v>
                </c:pt>
              </c:strCache>
            </c:strRef>
          </c:cat>
          <c:val>
            <c:numRef>
              <c:f>'Strategic Priority Breakdown'!$B$2:$B$6</c:f>
              <c:numCache>
                <c:formatCode>"$"#,##0_);[Red]\("$"#,##0\)</c:formatCode>
                <c:ptCount val="5"/>
                <c:pt idx="0">
                  <c:v>309500</c:v>
                </c:pt>
                <c:pt idx="1">
                  <c:v>60000</c:v>
                </c:pt>
                <c:pt idx="2">
                  <c:v>489230</c:v>
                </c:pt>
                <c:pt idx="3">
                  <c:v>106000</c:v>
                </c:pt>
                <c:pt idx="4" formatCode="_(&quot;$&quot;* #,##0_);_(&quot;$&quot;* \(#,##0\);_(&quot;$&quot;* &quot;-&quot;??_);_(@_)">
                  <c:v>55000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D31-4D00-BBE5-5463FDF2069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61590979909291943"/>
          <c:y val="0"/>
          <c:w val="0.37831476127788743"/>
          <c:h val="0.74643937614240385"/>
        </c:manualLayout>
      </c:layout>
      <c:overlay val="1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50" b="0" i="0" u="none" strike="noStrike" kern="1200" baseline="0">
              <a:ln>
                <a:noFill/>
              </a:ln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n>
            <a:noFill/>
          </a:ln>
          <a:solidFill>
            <a:schemeClr val="dk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ED313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00-415B-B97E-D7E3E516FC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00-415B-B97E-D7E3E516FCBE}"/>
              </c:ext>
            </c:extLst>
          </c:dPt>
          <c:dPt>
            <c:idx val="2"/>
            <c:bubble3D val="0"/>
            <c:spPr>
              <a:solidFill>
                <a:srgbClr val="B5339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900-415B-B97E-D7E3E516FCBE}"/>
              </c:ext>
            </c:extLst>
          </c:dPt>
          <c:dPt>
            <c:idx val="3"/>
            <c:bubble3D val="0"/>
            <c:spPr>
              <a:solidFill>
                <a:srgbClr val="00AEE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900-415B-B97E-D7E3E516FCB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900-415B-B97E-D7E3E516FCBE}"/>
              </c:ext>
            </c:extLst>
          </c:dPt>
          <c:dPt>
            <c:idx val="5"/>
            <c:bubble3D val="0"/>
            <c:spPr>
              <a:solidFill>
                <a:srgbClr val="F8B8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900-415B-B97E-D7E3E516FCBE}"/>
              </c:ext>
            </c:extLst>
          </c:dPt>
          <c:dPt>
            <c:idx val="6"/>
            <c:bubble3D val="0"/>
            <c:spPr>
              <a:solidFill>
                <a:srgbClr val="60381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900-415B-B97E-D7E3E516FCBE}"/>
              </c:ext>
            </c:extLst>
          </c:dPt>
          <c:dPt>
            <c:idx val="7"/>
            <c:bubble3D val="0"/>
            <c:spPr>
              <a:solidFill>
                <a:srgbClr val="2659A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900-415B-B97E-D7E3E516FCBE}"/>
              </c:ext>
            </c:extLst>
          </c:dPt>
          <c:dPt>
            <c:idx val="8"/>
            <c:bubble3D val="0"/>
            <c:spPr>
              <a:solidFill>
                <a:srgbClr val="56BD7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900-415B-B97E-D7E3E516FCBE}"/>
              </c:ext>
            </c:extLst>
          </c:dPt>
          <c:dPt>
            <c:idx val="9"/>
            <c:bubble3D val="0"/>
            <c:spPr>
              <a:solidFill>
                <a:srgbClr val="00B3B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900-415B-B97E-D7E3E516FCBE}"/>
              </c:ext>
            </c:extLst>
          </c:dPt>
          <c:dLbls>
            <c:dLbl>
              <c:idx val="5"/>
              <c:layout>
                <c:manualLayout>
                  <c:x val="-7.8109729778467279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900-415B-B97E-D7E3E516FC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'[1]Priority_by Requested'!$A$2:$A$11</c:f>
              <c:strCache>
                <c:ptCount val="10"/>
                <c:pt idx="0">
                  <c:v>20903 Silver Spring</c:v>
                </c:pt>
                <c:pt idx="1">
                  <c:v>20912 Takoma Park</c:v>
                </c:pt>
                <c:pt idx="2">
                  <c:v>20874 Germantown</c:v>
                </c:pt>
                <c:pt idx="3">
                  <c:v>20902 Wheaton</c:v>
                </c:pt>
                <c:pt idx="4">
                  <c:v>20879 Gaithersburg</c:v>
                </c:pt>
                <c:pt idx="5">
                  <c:v>20851 Rockville/Twinbrook</c:v>
                </c:pt>
                <c:pt idx="6">
                  <c:v>20906 Aspen Hill</c:v>
                </c:pt>
                <c:pt idx="7">
                  <c:v>20904 Colesville/Silver Spring</c:v>
                </c:pt>
                <c:pt idx="8">
                  <c:v>20877 Gaithersburg (Old Town)</c:v>
                </c:pt>
                <c:pt idx="9">
                  <c:v>20827 Poolesville</c:v>
                </c:pt>
              </c:strCache>
            </c:strRef>
          </c:cat>
          <c:val>
            <c:numRef>
              <c:f>'[1]Priority_by Requested'!$B$2:$B$11</c:f>
              <c:numCache>
                <c:formatCode>_("$"* #,##0_);_("$"* \(#,##0\);_("$"* "-"??_);_(@_)</c:formatCode>
                <c:ptCount val="10"/>
                <c:pt idx="0">
                  <c:v>309697.73</c:v>
                </c:pt>
                <c:pt idx="1">
                  <c:v>228357.6</c:v>
                </c:pt>
                <c:pt idx="2">
                  <c:v>262908.93</c:v>
                </c:pt>
                <c:pt idx="3">
                  <c:v>253927.84</c:v>
                </c:pt>
                <c:pt idx="4">
                  <c:v>119888.01000000001</c:v>
                </c:pt>
                <c:pt idx="5">
                  <c:v>111235.16</c:v>
                </c:pt>
                <c:pt idx="6">
                  <c:v>286612.56</c:v>
                </c:pt>
                <c:pt idx="7">
                  <c:v>288110.61</c:v>
                </c:pt>
                <c:pt idx="8">
                  <c:v>190086.75</c:v>
                </c:pt>
                <c:pt idx="9">
                  <c:v>126141.39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900-415B-B97E-D7E3E516FC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45D24F-E0FE-4177-B7FC-98648227B30D}" type="doc">
      <dgm:prSet loTypeId="urn:microsoft.com/office/officeart/2005/8/layout/vList4" loCatId="list" qsTypeId="urn:microsoft.com/office/officeart/2005/8/quickstyle/simple1" qsCatId="simple" csTypeId="urn:microsoft.com/office/officeart/2005/8/colors/colorful4" csCatId="colorful" phldr="1"/>
      <dgm:spPr/>
    </dgm:pt>
    <dgm:pt modelId="{39153B99-5DEC-4A85-8E61-1EE917FF5519}">
      <dgm:prSet phldrT="[Text]"/>
      <dgm:spPr/>
      <dgm:t>
        <a:bodyPr/>
        <a:lstStyle/>
        <a:p>
          <a:r>
            <a:rPr lang="en-US"/>
            <a:t>Collective Impact Models</a:t>
          </a:r>
        </a:p>
      </dgm:t>
    </dgm:pt>
    <dgm:pt modelId="{CACCECC8-C219-4B1A-A0D8-ACA968D0994F}" type="parTrans" cxnId="{21CCBB27-D309-465F-8267-8F392A289A1E}">
      <dgm:prSet/>
      <dgm:spPr/>
      <dgm:t>
        <a:bodyPr/>
        <a:lstStyle/>
        <a:p>
          <a:endParaRPr lang="en-US"/>
        </a:p>
      </dgm:t>
    </dgm:pt>
    <dgm:pt modelId="{6B444C04-8D28-4910-874E-35218DDA8847}" type="sibTrans" cxnId="{21CCBB27-D309-465F-8267-8F392A289A1E}">
      <dgm:prSet/>
      <dgm:spPr/>
      <dgm:t>
        <a:bodyPr/>
        <a:lstStyle/>
        <a:p>
          <a:endParaRPr lang="en-US"/>
        </a:p>
      </dgm:t>
    </dgm:pt>
    <dgm:pt modelId="{7C3CBE8B-73B9-4CA7-B25E-3F30D66221DE}">
      <dgm:prSet phldrT="[Text]"/>
      <dgm:spPr>
        <a:solidFill>
          <a:srgbClr val="00B3BC"/>
        </a:solidFill>
      </dgm:spPr>
      <dgm:t>
        <a:bodyPr/>
        <a:lstStyle/>
        <a:p>
          <a:r>
            <a:rPr lang="en-US"/>
            <a:t>Cross-sectoral Initiatives</a:t>
          </a:r>
        </a:p>
      </dgm:t>
    </dgm:pt>
    <dgm:pt modelId="{EA2F90B1-0ED8-4447-AF34-347911985F57}" type="parTrans" cxnId="{A36724EE-56A7-4D02-8A46-AC2F4C7336FA}">
      <dgm:prSet/>
      <dgm:spPr/>
      <dgm:t>
        <a:bodyPr/>
        <a:lstStyle/>
        <a:p>
          <a:endParaRPr lang="en-US"/>
        </a:p>
      </dgm:t>
    </dgm:pt>
    <dgm:pt modelId="{B50865B2-7212-414F-A45B-FB52C2C652D9}" type="sibTrans" cxnId="{A36724EE-56A7-4D02-8A46-AC2F4C7336FA}">
      <dgm:prSet/>
      <dgm:spPr/>
      <dgm:t>
        <a:bodyPr/>
        <a:lstStyle/>
        <a:p>
          <a:endParaRPr lang="en-US"/>
        </a:p>
      </dgm:t>
    </dgm:pt>
    <dgm:pt modelId="{2A4289DA-B7AA-497D-9935-9ADB0867AC17}">
      <dgm:prSet phldrT="[Text]"/>
      <dgm:spPr>
        <a:solidFill>
          <a:srgbClr val="0B9444"/>
        </a:solidFill>
      </dgm:spPr>
      <dgm:t>
        <a:bodyPr/>
        <a:lstStyle/>
        <a:p>
          <a:r>
            <a:rPr lang="en-US"/>
            <a:t>Equity, Diversity, and Inclusion</a:t>
          </a:r>
        </a:p>
      </dgm:t>
    </dgm:pt>
    <dgm:pt modelId="{557AF00E-196D-4CD3-88A4-42DA7D4B0BFE}" type="parTrans" cxnId="{87B934C7-8D07-4B86-9FFC-CA29748B36A6}">
      <dgm:prSet/>
      <dgm:spPr/>
      <dgm:t>
        <a:bodyPr/>
        <a:lstStyle/>
        <a:p>
          <a:endParaRPr lang="en-US"/>
        </a:p>
      </dgm:t>
    </dgm:pt>
    <dgm:pt modelId="{B16549AB-81C3-4174-99A6-4B71DDAAB6A3}" type="sibTrans" cxnId="{87B934C7-8D07-4B86-9FFC-CA29748B36A6}">
      <dgm:prSet/>
      <dgm:spPr/>
      <dgm:t>
        <a:bodyPr/>
        <a:lstStyle/>
        <a:p>
          <a:endParaRPr lang="en-US"/>
        </a:p>
      </dgm:t>
    </dgm:pt>
    <dgm:pt modelId="{1B38EF58-9855-4CDB-A325-8C8EBFAB5CE1}">
      <dgm:prSet phldrT="[Text]"/>
      <dgm:spPr>
        <a:solidFill>
          <a:srgbClr val="F89733"/>
        </a:solidFill>
      </dgm:spPr>
      <dgm:t>
        <a:bodyPr/>
        <a:lstStyle/>
        <a:p>
          <a:r>
            <a:rPr lang="en-US"/>
            <a:t>Targeted, Placed-based Initiatives</a:t>
          </a:r>
        </a:p>
      </dgm:t>
    </dgm:pt>
    <dgm:pt modelId="{739452F5-E895-46B0-8075-06FEFF399289}" type="parTrans" cxnId="{A417FC63-9DD8-48C3-9C31-1E6E28D04DA2}">
      <dgm:prSet/>
      <dgm:spPr/>
      <dgm:t>
        <a:bodyPr/>
        <a:lstStyle/>
        <a:p>
          <a:endParaRPr lang="en-US"/>
        </a:p>
      </dgm:t>
    </dgm:pt>
    <dgm:pt modelId="{360DAFF7-DA5D-40EC-BC26-971EEC10F323}" type="sibTrans" cxnId="{A417FC63-9DD8-48C3-9C31-1E6E28D04DA2}">
      <dgm:prSet/>
      <dgm:spPr/>
      <dgm:t>
        <a:bodyPr/>
        <a:lstStyle/>
        <a:p>
          <a:endParaRPr lang="en-US"/>
        </a:p>
      </dgm:t>
    </dgm:pt>
    <dgm:pt modelId="{37798894-39B4-4E40-84AD-A1FE60DE91C6}">
      <dgm:prSet phldrT="[Text]"/>
      <dgm:spPr>
        <a:solidFill>
          <a:srgbClr val="ED3139"/>
        </a:solidFill>
      </dgm:spPr>
      <dgm:t>
        <a:bodyPr/>
        <a:lstStyle/>
        <a:p>
          <a:r>
            <a:rPr lang="en-US"/>
            <a:t>Public-Private Partnerships</a:t>
          </a:r>
        </a:p>
      </dgm:t>
    </dgm:pt>
    <dgm:pt modelId="{60A213AB-89B8-47CE-950F-3F8794CB11E0}" type="parTrans" cxnId="{49ECBC4D-7A26-4246-B554-C87099F7CF91}">
      <dgm:prSet/>
      <dgm:spPr/>
      <dgm:t>
        <a:bodyPr/>
        <a:lstStyle/>
        <a:p>
          <a:endParaRPr lang="en-US"/>
        </a:p>
      </dgm:t>
    </dgm:pt>
    <dgm:pt modelId="{AD49E934-7342-48F8-A426-76563A8ABA7A}" type="sibTrans" cxnId="{49ECBC4D-7A26-4246-B554-C87099F7CF91}">
      <dgm:prSet/>
      <dgm:spPr/>
      <dgm:t>
        <a:bodyPr/>
        <a:lstStyle/>
        <a:p>
          <a:endParaRPr lang="en-US"/>
        </a:p>
      </dgm:t>
    </dgm:pt>
    <dgm:pt modelId="{7534930A-EE72-443C-AA86-8EC8CA0D9516}">
      <dgm:prSet phldrT="[Text]"/>
      <dgm:spPr>
        <a:solidFill>
          <a:srgbClr val="2659A6"/>
        </a:solidFill>
      </dgm:spPr>
      <dgm:t>
        <a:bodyPr/>
        <a:lstStyle/>
        <a:p>
          <a:r>
            <a:rPr lang="en-US"/>
            <a:t>Proof of Concept for Scalability</a:t>
          </a:r>
        </a:p>
      </dgm:t>
    </dgm:pt>
    <dgm:pt modelId="{44A785A3-034C-4FDA-8C0D-9091A9186DC7}" type="parTrans" cxnId="{6D0E802E-C77E-45FE-A722-CE6F86040996}">
      <dgm:prSet/>
      <dgm:spPr/>
      <dgm:t>
        <a:bodyPr/>
        <a:lstStyle/>
        <a:p>
          <a:endParaRPr lang="en-US"/>
        </a:p>
      </dgm:t>
    </dgm:pt>
    <dgm:pt modelId="{F5938D64-8BB5-4895-B6B5-DC27289B59E2}" type="sibTrans" cxnId="{6D0E802E-C77E-45FE-A722-CE6F86040996}">
      <dgm:prSet/>
      <dgm:spPr/>
      <dgm:t>
        <a:bodyPr/>
        <a:lstStyle/>
        <a:p>
          <a:endParaRPr lang="en-US"/>
        </a:p>
      </dgm:t>
    </dgm:pt>
    <dgm:pt modelId="{60BB2D4A-7734-4C20-9C84-6E6A3E7F5C9C}" type="pres">
      <dgm:prSet presAssocID="{CD45D24F-E0FE-4177-B7FC-98648227B30D}" presName="linear" presStyleCnt="0">
        <dgm:presLayoutVars>
          <dgm:dir/>
          <dgm:resizeHandles val="exact"/>
        </dgm:presLayoutVars>
      </dgm:prSet>
      <dgm:spPr/>
    </dgm:pt>
    <dgm:pt modelId="{011AA32D-31ED-4ADE-BA5C-C98F33D949DC}" type="pres">
      <dgm:prSet presAssocID="{39153B99-5DEC-4A85-8E61-1EE917FF5519}" presName="comp" presStyleCnt="0"/>
      <dgm:spPr/>
    </dgm:pt>
    <dgm:pt modelId="{C9663032-6BBA-4E9B-B23E-0F8C6ACE6EB9}" type="pres">
      <dgm:prSet presAssocID="{39153B99-5DEC-4A85-8E61-1EE917FF5519}" presName="box" presStyleLbl="node1" presStyleIdx="0" presStyleCnt="6"/>
      <dgm:spPr/>
    </dgm:pt>
    <dgm:pt modelId="{D98E2140-0BD4-43AB-93FB-9CCDBAB90672}" type="pres">
      <dgm:prSet presAssocID="{39153B99-5DEC-4A85-8E61-1EE917FF5519}" presName="img" presStyleLbl="fgImgPlace1" presStyleIdx="0" presStyleCnt="6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25311" t="-8318" r="25311" b="-8318"/>
          </a:stretch>
        </a:blipFill>
      </dgm:spPr>
      <dgm:extLst>
        <a:ext uri="{E40237B7-FDA0-4F09-8148-C483321AD2D9}">
          <dgm14:cNvPr xmlns:dgm14="http://schemas.microsoft.com/office/drawing/2010/diagram" id="0" name="" descr="Group brainstorm"/>
        </a:ext>
      </dgm:extLst>
    </dgm:pt>
    <dgm:pt modelId="{5153D03E-4A80-440F-8B61-5A801AD571FF}" type="pres">
      <dgm:prSet presAssocID="{39153B99-5DEC-4A85-8E61-1EE917FF5519}" presName="text" presStyleLbl="node1" presStyleIdx="0" presStyleCnt="6">
        <dgm:presLayoutVars>
          <dgm:bulletEnabled val="1"/>
        </dgm:presLayoutVars>
      </dgm:prSet>
      <dgm:spPr/>
    </dgm:pt>
    <dgm:pt modelId="{B547AAF0-AEA0-446C-A7A9-7C39E834C447}" type="pres">
      <dgm:prSet presAssocID="{6B444C04-8D28-4910-874E-35218DDA8847}" presName="spacer" presStyleCnt="0"/>
      <dgm:spPr/>
    </dgm:pt>
    <dgm:pt modelId="{BD6ADCC2-8175-4E24-BF66-2769E666D706}" type="pres">
      <dgm:prSet presAssocID="{7534930A-EE72-443C-AA86-8EC8CA0D9516}" presName="comp" presStyleCnt="0"/>
      <dgm:spPr/>
    </dgm:pt>
    <dgm:pt modelId="{699146B7-E857-4974-BF87-D30189003437}" type="pres">
      <dgm:prSet presAssocID="{7534930A-EE72-443C-AA86-8EC8CA0D9516}" presName="box" presStyleLbl="node1" presStyleIdx="1" presStyleCnt="6"/>
      <dgm:spPr/>
    </dgm:pt>
    <dgm:pt modelId="{83805D29-A7F3-45BD-8445-B32000B9BC40}" type="pres">
      <dgm:prSet presAssocID="{7534930A-EE72-443C-AA86-8EC8CA0D9516}" presName="img" presStyleLbl="fgImgPlace1" presStyleIdx="1" presStyleCnt="6"/>
      <dgm:spPr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25341" t="-8447" r="25341" b="-8447"/>
          </a:stretch>
        </a:blipFill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33AD840F-0D2A-426E-ACBF-046FC7E283CB}" type="pres">
      <dgm:prSet presAssocID="{7534930A-EE72-443C-AA86-8EC8CA0D9516}" presName="text" presStyleLbl="node1" presStyleIdx="1" presStyleCnt="6">
        <dgm:presLayoutVars>
          <dgm:bulletEnabled val="1"/>
        </dgm:presLayoutVars>
      </dgm:prSet>
      <dgm:spPr/>
    </dgm:pt>
    <dgm:pt modelId="{41FFBCD7-4386-40AE-B8E0-CC95E9704842}" type="pres">
      <dgm:prSet presAssocID="{F5938D64-8BB5-4895-B6B5-DC27289B59E2}" presName="spacer" presStyleCnt="0"/>
      <dgm:spPr/>
    </dgm:pt>
    <dgm:pt modelId="{4E93863E-9DD5-41D8-BBD8-0B9C4A2FC314}" type="pres">
      <dgm:prSet presAssocID="{7C3CBE8B-73B9-4CA7-B25E-3F30D66221DE}" presName="comp" presStyleCnt="0"/>
      <dgm:spPr/>
    </dgm:pt>
    <dgm:pt modelId="{474F48D5-1275-4976-87CE-04C2D8E15DDC}" type="pres">
      <dgm:prSet presAssocID="{7C3CBE8B-73B9-4CA7-B25E-3F30D66221DE}" presName="box" presStyleLbl="node1" presStyleIdx="2" presStyleCnt="6" custLinFactNeighborX="-734"/>
      <dgm:spPr/>
    </dgm:pt>
    <dgm:pt modelId="{C79221B9-0EDA-432C-B5BB-EA3D157D8A08}" type="pres">
      <dgm:prSet presAssocID="{7C3CBE8B-73B9-4CA7-B25E-3F30D66221DE}" presName="img" presStyleLbl="fgImgPlace1" presStyleIdx="2" presStyleCnt="6"/>
      <dgm:spPr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25311" t="-8318" r="25311" b="-8318"/>
          </a:stretch>
        </a:blipFill>
      </dgm:spPr>
      <dgm:extLst>
        <a:ext uri="{E40237B7-FDA0-4F09-8148-C483321AD2D9}">
          <dgm14:cNvPr xmlns:dgm14="http://schemas.microsoft.com/office/drawing/2010/diagram" id="0" name="" descr="Transfer"/>
        </a:ext>
      </dgm:extLst>
    </dgm:pt>
    <dgm:pt modelId="{F1AD7F51-C26E-4F1E-9875-2A38227C06D7}" type="pres">
      <dgm:prSet presAssocID="{7C3CBE8B-73B9-4CA7-B25E-3F30D66221DE}" presName="text" presStyleLbl="node1" presStyleIdx="2" presStyleCnt="6">
        <dgm:presLayoutVars>
          <dgm:bulletEnabled val="1"/>
        </dgm:presLayoutVars>
      </dgm:prSet>
      <dgm:spPr/>
    </dgm:pt>
    <dgm:pt modelId="{84C12336-90D7-4C28-82D2-706905AA0B22}" type="pres">
      <dgm:prSet presAssocID="{B50865B2-7212-414F-A45B-FB52C2C652D9}" presName="spacer" presStyleCnt="0"/>
      <dgm:spPr/>
    </dgm:pt>
    <dgm:pt modelId="{339864BA-B8A1-42DE-A6BD-3649D72BAD31}" type="pres">
      <dgm:prSet presAssocID="{2A4289DA-B7AA-497D-9935-9ADB0867AC17}" presName="comp" presStyleCnt="0"/>
      <dgm:spPr/>
    </dgm:pt>
    <dgm:pt modelId="{ADC15521-7F70-45D0-9074-898DE0400445}" type="pres">
      <dgm:prSet presAssocID="{2A4289DA-B7AA-497D-9935-9ADB0867AC17}" presName="box" presStyleLbl="node1" presStyleIdx="3" presStyleCnt="6" custLinFactNeighborY="-1104"/>
      <dgm:spPr/>
    </dgm:pt>
    <dgm:pt modelId="{76FAF4DF-8B85-4C46-B15B-BEA2F71814B2}" type="pres">
      <dgm:prSet presAssocID="{2A4289DA-B7AA-497D-9935-9ADB0867AC17}" presName="img" presStyleLbl="fgImgPlace1" presStyleIdx="3" presStyleCnt="6"/>
      <dgm:spPr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25311" t="-8318" r="25311" b="-8318"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700C4C11-7EAB-4164-9B0B-0A1FC22479E1}" type="pres">
      <dgm:prSet presAssocID="{2A4289DA-B7AA-497D-9935-9ADB0867AC17}" presName="text" presStyleLbl="node1" presStyleIdx="3" presStyleCnt="6">
        <dgm:presLayoutVars>
          <dgm:bulletEnabled val="1"/>
        </dgm:presLayoutVars>
      </dgm:prSet>
      <dgm:spPr/>
    </dgm:pt>
    <dgm:pt modelId="{03CE534B-57FC-49E7-B848-9BC2AFCD7702}" type="pres">
      <dgm:prSet presAssocID="{B16549AB-81C3-4174-99A6-4B71DDAAB6A3}" presName="spacer" presStyleCnt="0"/>
      <dgm:spPr/>
    </dgm:pt>
    <dgm:pt modelId="{BBFC06E5-6F2E-4092-88E3-23AA06C93315}" type="pres">
      <dgm:prSet presAssocID="{1B38EF58-9855-4CDB-A325-8C8EBFAB5CE1}" presName="comp" presStyleCnt="0"/>
      <dgm:spPr/>
    </dgm:pt>
    <dgm:pt modelId="{C57C77F2-B298-4004-9C37-B5A4C303BC1B}" type="pres">
      <dgm:prSet presAssocID="{1B38EF58-9855-4CDB-A325-8C8EBFAB5CE1}" presName="box" presStyleLbl="node1" presStyleIdx="4" presStyleCnt="6"/>
      <dgm:spPr/>
    </dgm:pt>
    <dgm:pt modelId="{4CF7EFA6-D473-46F1-B6E1-CD039EF877FB}" type="pres">
      <dgm:prSet presAssocID="{1B38EF58-9855-4CDB-A325-8C8EBFAB5CE1}" presName="img" presStyleLbl="fgImgPlace1" presStyleIdx="4" presStyleCnt="6"/>
      <dgm:spPr>
        <a:blipFill dpi="0"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25311" t="-8318" r="25311" b="-8318"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F8C4346D-F5D4-4B3B-B612-AE6704372EDC}" type="pres">
      <dgm:prSet presAssocID="{1B38EF58-9855-4CDB-A325-8C8EBFAB5CE1}" presName="text" presStyleLbl="node1" presStyleIdx="4" presStyleCnt="6">
        <dgm:presLayoutVars>
          <dgm:bulletEnabled val="1"/>
        </dgm:presLayoutVars>
      </dgm:prSet>
      <dgm:spPr/>
    </dgm:pt>
    <dgm:pt modelId="{556F4937-4EA9-42B5-941D-94FCCC906365}" type="pres">
      <dgm:prSet presAssocID="{360DAFF7-DA5D-40EC-BC26-971EEC10F323}" presName="spacer" presStyleCnt="0"/>
      <dgm:spPr/>
    </dgm:pt>
    <dgm:pt modelId="{FC88317A-26FC-4352-A1DD-02C6B82DD866}" type="pres">
      <dgm:prSet presAssocID="{37798894-39B4-4E40-84AD-A1FE60DE91C6}" presName="comp" presStyleCnt="0"/>
      <dgm:spPr/>
    </dgm:pt>
    <dgm:pt modelId="{3732B6AC-17E1-4048-A666-B73404AF3E7E}" type="pres">
      <dgm:prSet presAssocID="{37798894-39B4-4E40-84AD-A1FE60DE91C6}" presName="box" presStyleLbl="node1" presStyleIdx="5" presStyleCnt="6" custLinFactNeighborX="-713" custLinFactNeighborY="7791"/>
      <dgm:spPr/>
    </dgm:pt>
    <dgm:pt modelId="{B68C2111-D99C-4FCA-9210-5E8094AFAFDF}" type="pres">
      <dgm:prSet presAssocID="{37798894-39B4-4E40-84AD-A1FE60DE91C6}" presName="img" presStyleLbl="fgImgPlace1" presStyleIdx="5" presStyleCnt="6"/>
      <dgm:spPr>
        <a:blipFill dpi="0" rotWithShape="1"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25311" t="-8318" r="25311" b="-8318"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DAFF0F61-58D4-4B1F-A585-8402D8B21FBC}" type="pres">
      <dgm:prSet presAssocID="{37798894-39B4-4E40-84AD-A1FE60DE91C6}" presName="text" presStyleLbl="node1" presStyleIdx="5" presStyleCnt="6">
        <dgm:presLayoutVars>
          <dgm:bulletEnabled val="1"/>
        </dgm:presLayoutVars>
      </dgm:prSet>
      <dgm:spPr/>
    </dgm:pt>
  </dgm:ptLst>
  <dgm:cxnLst>
    <dgm:cxn modelId="{E84A550B-D2AF-4921-BE40-5937860E279E}" type="presOf" srcId="{CD45D24F-E0FE-4177-B7FC-98648227B30D}" destId="{60BB2D4A-7734-4C20-9C84-6E6A3E7F5C9C}" srcOrd="0" destOrd="0" presId="urn:microsoft.com/office/officeart/2005/8/layout/vList4"/>
    <dgm:cxn modelId="{21CCBB27-D309-465F-8267-8F392A289A1E}" srcId="{CD45D24F-E0FE-4177-B7FC-98648227B30D}" destId="{39153B99-5DEC-4A85-8E61-1EE917FF5519}" srcOrd="0" destOrd="0" parTransId="{CACCECC8-C219-4B1A-A0D8-ACA968D0994F}" sibTransId="{6B444C04-8D28-4910-874E-35218DDA8847}"/>
    <dgm:cxn modelId="{6D0E802E-C77E-45FE-A722-CE6F86040996}" srcId="{CD45D24F-E0FE-4177-B7FC-98648227B30D}" destId="{7534930A-EE72-443C-AA86-8EC8CA0D9516}" srcOrd="1" destOrd="0" parTransId="{44A785A3-034C-4FDA-8C0D-9091A9186DC7}" sibTransId="{F5938D64-8BB5-4895-B6B5-DC27289B59E2}"/>
    <dgm:cxn modelId="{3DA47033-9B02-4861-93DF-42CD32BD5097}" type="presOf" srcId="{37798894-39B4-4E40-84AD-A1FE60DE91C6}" destId="{3732B6AC-17E1-4048-A666-B73404AF3E7E}" srcOrd="0" destOrd="0" presId="urn:microsoft.com/office/officeart/2005/8/layout/vList4"/>
    <dgm:cxn modelId="{F8AC275C-AAF1-4145-A6C0-B38C03D7C012}" type="presOf" srcId="{7534930A-EE72-443C-AA86-8EC8CA0D9516}" destId="{33AD840F-0D2A-426E-ACBF-046FC7E283CB}" srcOrd="1" destOrd="0" presId="urn:microsoft.com/office/officeart/2005/8/layout/vList4"/>
    <dgm:cxn modelId="{EC321760-905F-4CAD-97EE-1F468389B93F}" type="presOf" srcId="{39153B99-5DEC-4A85-8E61-1EE917FF5519}" destId="{5153D03E-4A80-440F-8B61-5A801AD571FF}" srcOrd="1" destOrd="0" presId="urn:microsoft.com/office/officeart/2005/8/layout/vList4"/>
    <dgm:cxn modelId="{D5848662-2C70-4167-AD1D-D802D8A95E25}" type="presOf" srcId="{39153B99-5DEC-4A85-8E61-1EE917FF5519}" destId="{C9663032-6BBA-4E9B-B23E-0F8C6ACE6EB9}" srcOrd="0" destOrd="0" presId="urn:microsoft.com/office/officeart/2005/8/layout/vList4"/>
    <dgm:cxn modelId="{A417FC63-9DD8-48C3-9C31-1E6E28D04DA2}" srcId="{CD45D24F-E0FE-4177-B7FC-98648227B30D}" destId="{1B38EF58-9855-4CDB-A325-8C8EBFAB5CE1}" srcOrd="4" destOrd="0" parTransId="{739452F5-E895-46B0-8075-06FEFF399289}" sibTransId="{360DAFF7-DA5D-40EC-BC26-971EEC10F323}"/>
    <dgm:cxn modelId="{9208BD68-4EC0-4E88-9F74-F58609426F1D}" type="presOf" srcId="{7C3CBE8B-73B9-4CA7-B25E-3F30D66221DE}" destId="{F1AD7F51-C26E-4F1E-9875-2A38227C06D7}" srcOrd="1" destOrd="0" presId="urn:microsoft.com/office/officeart/2005/8/layout/vList4"/>
    <dgm:cxn modelId="{49ECBC4D-7A26-4246-B554-C87099F7CF91}" srcId="{CD45D24F-E0FE-4177-B7FC-98648227B30D}" destId="{37798894-39B4-4E40-84AD-A1FE60DE91C6}" srcOrd="5" destOrd="0" parTransId="{60A213AB-89B8-47CE-950F-3F8794CB11E0}" sibTransId="{AD49E934-7342-48F8-A426-76563A8ABA7A}"/>
    <dgm:cxn modelId="{9C4E407E-06CB-4FA5-92DE-0BB06174843E}" type="presOf" srcId="{37798894-39B4-4E40-84AD-A1FE60DE91C6}" destId="{DAFF0F61-58D4-4B1F-A585-8402D8B21FBC}" srcOrd="1" destOrd="0" presId="urn:microsoft.com/office/officeart/2005/8/layout/vList4"/>
    <dgm:cxn modelId="{96C5EB88-6CD6-47CD-87D4-92E3123ED4CB}" type="presOf" srcId="{2A4289DA-B7AA-497D-9935-9ADB0867AC17}" destId="{ADC15521-7F70-45D0-9074-898DE0400445}" srcOrd="0" destOrd="0" presId="urn:microsoft.com/office/officeart/2005/8/layout/vList4"/>
    <dgm:cxn modelId="{1F57B8A6-F337-43FE-97F9-8D026C66F319}" type="presOf" srcId="{1B38EF58-9855-4CDB-A325-8C8EBFAB5CE1}" destId="{F8C4346D-F5D4-4B3B-B612-AE6704372EDC}" srcOrd="1" destOrd="0" presId="urn:microsoft.com/office/officeart/2005/8/layout/vList4"/>
    <dgm:cxn modelId="{87B934C7-8D07-4B86-9FFC-CA29748B36A6}" srcId="{CD45D24F-E0FE-4177-B7FC-98648227B30D}" destId="{2A4289DA-B7AA-497D-9935-9ADB0867AC17}" srcOrd="3" destOrd="0" parTransId="{557AF00E-196D-4CD3-88A4-42DA7D4B0BFE}" sibTransId="{B16549AB-81C3-4174-99A6-4B71DDAAB6A3}"/>
    <dgm:cxn modelId="{8141F3D8-04B0-410E-85FD-60F1A306BCC6}" type="presOf" srcId="{7C3CBE8B-73B9-4CA7-B25E-3F30D66221DE}" destId="{474F48D5-1275-4976-87CE-04C2D8E15DDC}" srcOrd="0" destOrd="0" presId="urn:microsoft.com/office/officeart/2005/8/layout/vList4"/>
    <dgm:cxn modelId="{552B02DB-1DA3-408B-BEC8-E5176693A366}" type="presOf" srcId="{1B38EF58-9855-4CDB-A325-8C8EBFAB5CE1}" destId="{C57C77F2-B298-4004-9C37-B5A4C303BC1B}" srcOrd="0" destOrd="0" presId="urn:microsoft.com/office/officeart/2005/8/layout/vList4"/>
    <dgm:cxn modelId="{6CE265DF-AC95-4B64-8B07-B27596903DD7}" type="presOf" srcId="{7534930A-EE72-443C-AA86-8EC8CA0D9516}" destId="{699146B7-E857-4974-BF87-D30189003437}" srcOrd="0" destOrd="0" presId="urn:microsoft.com/office/officeart/2005/8/layout/vList4"/>
    <dgm:cxn modelId="{A36724EE-56A7-4D02-8A46-AC2F4C7336FA}" srcId="{CD45D24F-E0FE-4177-B7FC-98648227B30D}" destId="{7C3CBE8B-73B9-4CA7-B25E-3F30D66221DE}" srcOrd="2" destOrd="0" parTransId="{EA2F90B1-0ED8-4447-AF34-347911985F57}" sibTransId="{B50865B2-7212-414F-A45B-FB52C2C652D9}"/>
    <dgm:cxn modelId="{47AF64FD-3E29-4D46-922B-15600A7C6B83}" type="presOf" srcId="{2A4289DA-B7AA-497D-9935-9ADB0867AC17}" destId="{700C4C11-7EAB-4164-9B0B-0A1FC22479E1}" srcOrd="1" destOrd="0" presId="urn:microsoft.com/office/officeart/2005/8/layout/vList4"/>
    <dgm:cxn modelId="{443BF44D-C3C2-4339-B02A-9FF05421590C}" type="presParOf" srcId="{60BB2D4A-7734-4C20-9C84-6E6A3E7F5C9C}" destId="{011AA32D-31ED-4ADE-BA5C-C98F33D949DC}" srcOrd="0" destOrd="0" presId="urn:microsoft.com/office/officeart/2005/8/layout/vList4"/>
    <dgm:cxn modelId="{05DFE7CC-A88B-4C9C-83A0-155C79334CE6}" type="presParOf" srcId="{011AA32D-31ED-4ADE-BA5C-C98F33D949DC}" destId="{C9663032-6BBA-4E9B-B23E-0F8C6ACE6EB9}" srcOrd="0" destOrd="0" presId="urn:microsoft.com/office/officeart/2005/8/layout/vList4"/>
    <dgm:cxn modelId="{1116E058-4F98-42C6-A073-073A51B130D2}" type="presParOf" srcId="{011AA32D-31ED-4ADE-BA5C-C98F33D949DC}" destId="{D98E2140-0BD4-43AB-93FB-9CCDBAB90672}" srcOrd="1" destOrd="0" presId="urn:microsoft.com/office/officeart/2005/8/layout/vList4"/>
    <dgm:cxn modelId="{17A0C668-E9CD-4846-AC9B-1A768F592A74}" type="presParOf" srcId="{011AA32D-31ED-4ADE-BA5C-C98F33D949DC}" destId="{5153D03E-4A80-440F-8B61-5A801AD571FF}" srcOrd="2" destOrd="0" presId="urn:microsoft.com/office/officeart/2005/8/layout/vList4"/>
    <dgm:cxn modelId="{B6708D99-262F-4D45-A23D-5E489E87B597}" type="presParOf" srcId="{60BB2D4A-7734-4C20-9C84-6E6A3E7F5C9C}" destId="{B547AAF0-AEA0-446C-A7A9-7C39E834C447}" srcOrd="1" destOrd="0" presId="urn:microsoft.com/office/officeart/2005/8/layout/vList4"/>
    <dgm:cxn modelId="{E07FAF5F-B3A8-4217-9F03-CBBB51C4E851}" type="presParOf" srcId="{60BB2D4A-7734-4C20-9C84-6E6A3E7F5C9C}" destId="{BD6ADCC2-8175-4E24-BF66-2769E666D706}" srcOrd="2" destOrd="0" presId="urn:microsoft.com/office/officeart/2005/8/layout/vList4"/>
    <dgm:cxn modelId="{644DAB60-8563-4D67-855F-14C00F5FB7BE}" type="presParOf" srcId="{BD6ADCC2-8175-4E24-BF66-2769E666D706}" destId="{699146B7-E857-4974-BF87-D30189003437}" srcOrd="0" destOrd="0" presId="urn:microsoft.com/office/officeart/2005/8/layout/vList4"/>
    <dgm:cxn modelId="{59DBB9B5-C173-49D1-B6C6-36EBBF71E7DE}" type="presParOf" srcId="{BD6ADCC2-8175-4E24-BF66-2769E666D706}" destId="{83805D29-A7F3-45BD-8445-B32000B9BC40}" srcOrd="1" destOrd="0" presId="urn:microsoft.com/office/officeart/2005/8/layout/vList4"/>
    <dgm:cxn modelId="{EDFEA3DF-ED1D-4E68-8E34-7281CDD88FCD}" type="presParOf" srcId="{BD6ADCC2-8175-4E24-BF66-2769E666D706}" destId="{33AD840F-0D2A-426E-ACBF-046FC7E283CB}" srcOrd="2" destOrd="0" presId="urn:microsoft.com/office/officeart/2005/8/layout/vList4"/>
    <dgm:cxn modelId="{4838BE38-BAA4-4E76-A9A6-487EBBA13DB7}" type="presParOf" srcId="{60BB2D4A-7734-4C20-9C84-6E6A3E7F5C9C}" destId="{41FFBCD7-4386-40AE-B8E0-CC95E9704842}" srcOrd="3" destOrd="0" presId="urn:microsoft.com/office/officeart/2005/8/layout/vList4"/>
    <dgm:cxn modelId="{8EEF4771-06CB-45CD-8874-28E964525CD5}" type="presParOf" srcId="{60BB2D4A-7734-4C20-9C84-6E6A3E7F5C9C}" destId="{4E93863E-9DD5-41D8-BBD8-0B9C4A2FC314}" srcOrd="4" destOrd="0" presId="urn:microsoft.com/office/officeart/2005/8/layout/vList4"/>
    <dgm:cxn modelId="{0B928B22-1F2F-48F6-B872-A8892300963D}" type="presParOf" srcId="{4E93863E-9DD5-41D8-BBD8-0B9C4A2FC314}" destId="{474F48D5-1275-4976-87CE-04C2D8E15DDC}" srcOrd="0" destOrd="0" presId="urn:microsoft.com/office/officeart/2005/8/layout/vList4"/>
    <dgm:cxn modelId="{EE622BA8-D226-4FB2-BE38-D32A0E7BED3B}" type="presParOf" srcId="{4E93863E-9DD5-41D8-BBD8-0B9C4A2FC314}" destId="{C79221B9-0EDA-432C-B5BB-EA3D157D8A08}" srcOrd="1" destOrd="0" presId="urn:microsoft.com/office/officeart/2005/8/layout/vList4"/>
    <dgm:cxn modelId="{31B22D3B-8736-4EF2-BA22-5D7F11946B01}" type="presParOf" srcId="{4E93863E-9DD5-41D8-BBD8-0B9C4A2FC314}" destId="{F1AD7F51-C26E-4F1E-9875-2A38227C06D7}" srcOrd="2" destOrd="0" presId="urn:microsoft.com/office/officeart/2005/8/layout/vList4"/>
    <dgm:cxn modelId="{8DAD5E75-FACD-4881-8185-CD491134223E}" type="presParOf" srcId="{60BB2D4A-7734-4C20-9C84-6E6A3E7F5C9C}" destId="{84C12336-90D7-4C28-82D2-706905AA0B22}" srcOrd="5" destOrd="0" presId="urn:microsoft.com/office/officeart/2005/8/layout/vList4"/>
    <dgm:cxn modelId="{4222E1E9-EBC4-45F1-843A-3F7209409AF4}" type="presParOf" srcId="{60BB2D4A-7734-4C20-9C84-6E6A3E7F5C9C}" destId="{339864BA-B8A1-42DE-A6BD-3649D72BAD31}" srcOrd="6" destOrd="0" presId="urn:microsoft.com/office/officeart/2005/8/layout/vList4"/>
    <dgm:cxn modelId="{0554952B-3EAE-4399-89FC-912E8E8FDC67}" type="presParOf" srcId="{339864BA-B8A1-42DE-A6BD-3649D72BAD31}" destId="{ADC15521-7F70-45D0-9074-898DE0400445}" srcOrd="0" destOrd="0" presId="urn:microsoft.com/office/officeart/2005/8/layout/vList4"/>
    <dgm:cxn modelId="{F5B28849-5BCE-4FEF-AC4B-AD6289D8BDC1}" type="presParOf" srcId="{339864BA-B8A1-42DE-A6BD-3649D72BAD31}" destId="{76FAF4DF-8B85-4C46-B15B-BEA2F71814B2}" srcOrd="1" destOrd="0" presId="urn:microsoft.com/office/officeart/2005/8/layout/vList4"/>
    <dgm:cxn modelId="{AD82FB34-EF1C-4C81-BADE-F60C21148A60}" type="presParOf" srcId="{339864BA-B8A1-42DE-A6BD-3649D72BAD31}" destId="{700C4C11-7EAB-4164-9B0B-0A1FC22479E1}" srcOrd="2" destOrd="0" presId="urn:microsoft.com/office/officeart/2005/8/layout/vList4"/>
    <dgm:cxn modelId="{38F84CF6-94E0-421C-BAB3-09BE5B4E4409}" type="presParOf" srcId="{60BB2D4A-7734-4C20-9C84-6E6A3E7F5C9C}" destId="{03CE534B-57FC-49E7-B848-9BC2AFCD7702}" srcOrd="7" destOrd="0" presId="urn:microsoft.com/office/officeart/2005/8/layout/vList4"/>
    <dgm:cxn modelId="{21C002E6-E8D7-4E91-8E9B-5985DBED232A}" type="presParOf" srcId="{60BB2D4A-7734-4C20-9C84-6E6A3E7F5C9C}" destId="{BBFC06E5-6F2E-4092-88E3-23AA06C93315}" srcOrd="8" destOrd="0" presId="urn:microsoft.com/office/officeart/2005/8/layout/vList4"/>
    <dgm:cxn modelId="{764EF499-7A49-477C-996E-24CA8BD50D1B}" type="presParOf" srcId="{BBFC06E5-6F2E-4092-88E3-23AA06C93315}" destId="{C57C77F2-B298-4004-9C37-B5A4C303BC1B}" srcOrd="0" destOrd="0" presId="urn:microsoft.com/office/officeart/2005/8/layout/vList4"/>
    <dgm:cxn modelId="{90D9BAD6-3985-4B30-B0E7-1D4C2EA4A220}" type="presParOf" srcId="{BBFC06E5-6F2E-4092-88E3-23AA06C93315}" destId="{4CF7EFA6-D473-46F1-B6E1-CD039EF877FB}" srcOrd="1" destOrd="0" presId="urn:microsoft.com/office/officeart/2005/8/layout/vList4"/>
    <dgm:cxn modelId="{704C972E-1063-4FCE-9899-FCB473BFDDE3}" type="presParOf" srcId="{BBFC06E5-6F2E-4092-88E3-23AA06C93315}" destId="{F8C4346D-F5D4-4B3B-B612-AE6704372EDC}" srcOrd="2" destOrd="0" presId="urn:microsoft.com/office/officeart/2005/8/layout/vList4"/>
    <dgm:cxn modelId="{E6B51202-1EB7-463F-8096-DDFF35631F49}" type="presParOf" srcId="{60BB2D4A-7734-4C20-9C84-6E6A3E7F5C9C}" destId="{556F4937-4EA9-42B5-941D-94FCCC906365}" srcOrd="9" destOrd="0" presId="urn:microsoft.com/office/officeart/2005/8/layout/vList4"/>
    <dgm:cxn modelId="{D4F8B8AE-B3C4-4F56-BAF7-D3EA32EBE11C}" type="presParOf" srcId="{60BB2D4A-7734-4C20-9C84-6E6A3E7F5C9C}" destId="{FC88317A-26FC-4352-A1DD-02C6B82DD866}" srcOrd="10" destOrd="0" presId="urn:microsoft.com/office/officeart/2005/8/layout/vList4"/>
    <dgm:cxn modelId="{69123453-1F50-4459-89B0-3300F0AB0B69}" type="presParOf" srcId="{FC88317A-26FC-4352-A1DD-02C6B82DD866}" destId="{3732B6AC-17E1-4048-A666-B73404AF3E7E}" srcOrd="0" destOrd="0" presId="urn:microsoft.com/office/officeart/2005/8/layout/vList4"/>
    <dgm:cxn modelId="{6907F66A-5656-4DCD-ACF2-91952540C585}" type="presParOf" srcId="{FC88317A-26FC-4352-A1DD-02C6B82DD866}" destId="{B68C2111-D99C-4FCA-9210-5E8094AFAFDF}" srcOrd="1" destOrd="0" presId="urn:microsoft.com/office/officeart/2005/8/layout/vList4"/>
    <dgm:cxn modelId="{A8A9C069-F401-47FE-933F-38A262A6A93F}" type="presParOf" srcId="{FC88317A-26FC-4352-A1DD-02C6B82DD866}" destId="{DAFF0F61-58D4-4B1F-A585-8402D8B21FBC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50EB3C-E9EC-4B90-BE7A-FC0752625258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6215DA-F8C0-4A8A-88C4-12C1BD364D76}">
      <dgm:prSet phldrT="[Text]"/>
      <dgm:spPr>
        <a:solidFill>
          <a:srgbClr val="B53392"/>
        </a:solidFill>
      </dgm:spPr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Collective Impact</a:t>
          </a:r>
        </a:p>
      </dgm:t>
    </dgm:pt>
    <dgm:pt modelId="{17249108-0EDD-4F09-9D01-DF1DA6B36039}" type="parTrans" cxnId="{151F3003-0415-4728-9228-85AF833E619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FFEE8A-8933-4183-96F5-563E2E5F6FBE}" type="sibTrans" cxnId="{151F3003-0415-4728-9228-85AF833E619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AEC391A-BEE8-468F-B821-1D0B1596ECFA}">
      <dgm:prSet phldrT="[Text]"/>
      <dgm:spPr>
        <a:ln>
          <a:solidFill>
            <a:srgbClr val="B53392"/>
          </a:solidFill>
        </a:ln>
      </dgm:spPr>
      <dgm:t>
        <a:bodyPr/>
        <a:lstStyle/>
        <a:p>
          <a:r>
            <a:rPr lang="en-US">
              <a:solidFill>
                <a:srgbClr val="B53392"/>
              </a:solidFill>
              <a:latin typeface="Arial" panose="020B0604020202020204" pitchFamily="34" charset="0"/>
              <a:cs typeface="Arial" panose="020B0604020202020204" pitchFamily="34" charset="0"/>
            </a:rPr>
            <a:t>Universities at Shady Grove &amp; Montgomery College, Hospitals, Nonprofits</a:t>
          </a:r>
        </a:p>
      </dgm:t>
    </dgm:pt>
    <dgm:pt modelId="{6882C99C-2EB6-4766-9A1C-AC0437BF3F86}" type="parTrans" cxnId="{FDAA1A2C-8C0C-4F16-94AE-F8B0B57FFE58}">
      <dgm:prSet/>
      <dgm:spPr>
        <a:ln>
          <a:solidFill>
            <a:srgbClr val="B53392"/>
          </a:solidFill>
        </a:ln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980220-934B-4FE3-8322-80ECBD02225C}" type="sibTrans" cxnId="{FDAA1A2C-8C0C-4F16-94AE-F8B0B57FFE5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E4E2EA-6931-4CA0-B801-98E26DB6B3FB}">
      <dgm:prSet phldrT="[Text]"/>
      <dgm:spPr>
        <a:solidFill>
          <a:srgbClr val="00B3BC"/>
        </a:solidFill>
      </dgm:spPr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Cross Sectoral</a:t>
          </a:r>
        </a:p>
      </dgm:t>
    </dgm:pt>
    <dgm:pt modelId="{9A81750F-1DFA-4D39-B03D-C52D421D0E8F}" type="parTrans" cxnId="{C0B21515-9A15-47A6-B1F3-F0F99380F89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67E39D-ABA1-46FE-9600-6F75A6C6C52C}" type="sibTrans" cxnId="{C0B21515-9A15-47A6-B1F3-F0F99380F89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C0F0AA-86DD-4DAA-BB3E-92A2225A153D}">
      <dgm:prSet phldrT="[Text]"/>
      <dgm:spPr>
        <a:noFill/>
        <a:ln>
          <a:solidFill>
            <a:srgbClr val="00B3BC"/>
          </a:solidFill>
        </a:ln>
      </dgm:spPr>
      <dgm:t>
        <a:bodyPr/>
        <a:lstStyle/>
        <a:p>
          <a:r>
            <a:rPr lang="en-US">
              <a:solidFill>
                <a:srgbClr val="00B3BC"/>
              </a:solidFill>
              <a:latin typeface="Arial" panose="020B0604020202020204" pitchFamily="34" charset="0"/>
              <a:cs typeface="Arial" panose="020B0604020202020204" pitchFamily="34" charset="0"/>
            </a:rPr>
            <a:t>Fresh Produce Advanced Contract Purchasing Pilot</a:t>
          </a:r>
        </a:p>
      </dgm:t>
    </dgm:pt>
    <dgm:pt modelId="{6EBF46F0-DD5A-4DA5-A623-B5D9DDD26524}" type="parTrans" cxnId="{9F76B418-C4D7-4CD0-8417-160A3D3BC93B}">
      <dgm:prSet/>
      <dgm:spPr>
        <a:ln>
          <a:solidFill>
            <a:srgbClr val="00B3BC"/>
          </a:solidFill>
        </a:ln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4A1DAC-4A15-438C-AC2A-546FEFDB9A8C}" type="sibTrans" cxnId="{9F76B418-C4D7-4CD0-8417-160A3D3BC93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7CE99A-10C4-4D5E-8681-EF8B45CFD28D}">
      <dgm:prSet phldrT="[Text]"/>
      <dgm:spPr>
        <a:noFill/>
        <a:ln>
          <a:solidFill>
            <a:srgbClr val="00B3BC"/>
          </a:solidFill>
        </a:ln>
      </dgm:spPr>
      <dgm:t>
        <a:bodyPr/>
        <a:lstStyle/>
        <a:p>
          <a:r>
            <a:rPr lang="en-US">
              <a:solidFill>
                <a:srgbClr val="00B3BC"/>
              </a:solidFill>
              <a:latin typeface="Arial" panose="020B0604020202020204" pitchFamily="34" charset="0"/>
              <a:cs typeface="Arial" panose="020B0604020202020204" pitchFamily="34" charset="0"/>
            </a:rPr>
            <a:t>Food is Medicine</a:t>
          </a:r>
        </a:p>
      </dgm:t>
    </dgm:pt>
    <dgm:pt modelId="{2ADA242F-8C2E-4659-8EE9-D4D00FF0133E}" type="parTrans" cxnId="{3830EA60-1FFE-4A01-ACFC-07E85F5264FF}">
      <dgm:prSet/>
      <dgm:spPr>
        <a:ln>
          <a:solidFill>
            <a:srgbClr val="00B3BC"/>
          </a:solidFill>
        </a:ln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8F36B7-9835-4977-8026-9E9401F32DBF}" type="sibTrans" cxnId="{3830EA60-1FFE-4A01-ACFC-07E85F5264F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0F02A3-F6DD-4AC2-A310-049AA8E26358}">
      <dgm:prSet phldrT="[Text]"/>
      <dgm:spPr>
        <a:solidFill>
          <a:srgbClr val="0B9444"/>
        </a:solidFill>
      </dgm:spPr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Social Determinants</a:t>
          </a:r>
        </a:p>
      </dgm:t>
    </dgm:pt>
    <dgm:pt modelId="{9188793C-E3C7-4C1E-9777-2241AA9EFA24}" type="parTrans" cxnId="{AE576D35-67C3-4B92-926F-71A3BF66204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DBC5D0-8228-497C-B6DD-D33173B8A4C0}" type="sibTrans" cxnId="{AE576D35-67C3-4B92-926F-71A3BF66204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B856DC-AD7A-4921-9CA0-8FC003A2774B}">
      <dgm:prSet phldrT="[Text]"/>
      <dgm:spPr>
        <a:solidFill>
          <a:srgbClr val="F89733"/>
        </a:solidFill>
      </dgm:spPr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Placed-based</a:t>
          </a:r>
        </a:p>
      </dgm:t>
    </dgm:pt>
    <dgm:pt modelId="{ECC68736-C4B7-4BAE-BA32-08EF289D0D68}" type="parTrans" cxnId="{2DA56183-A482-4549-83BE-ED611FF87E1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456C35-BD5A-4042-8F40-FB77712A043C}" type="sibTrans" cxnId="{2DA56183-A482-4549-83BE-ED611FF87E1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CD228A-51F0-4F45-B9D7-EBCB1AA6CF3A}">
      <dgm:prSet phldrT="[Text]"/>
      <dgm:spPr>
        <a:solidFill>
          <a:srgbClr val="ED3139"/>
        </a:solidFill>
      </dgm:spPr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Public-Private</a:t>
          </a:r>
        </a:p>
      </dgm:t>
    </dgm:pt>
    <dgm:pt modelId="{8192B6E4-4B95-41EF-8CF0-64A50624AEA9}" type="parTrans" cxnId="{81A92D8E-0006-4182-B509-D51D7DE08B4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7AF8F4-A983-45B6-B82B-2D4A1F037BA5}" type="sibTrans" cxnId="{81A92D8E-0006-4182-B509-D51D7DE08B4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29D13A-A9EB-4A10-80E7-C706AD6DC49B}">
      <dgm:prSet phldrT="[Text]"/>
      <dgm:spPr>
        <a:ln>
          <a:solidFill>
            <a:srgbClr val="0B9444"/>
          </a:solidFill>
        </a:ln>
      </dgm:spPr>
      <dgm:t>
        <a:bodyPr/>
        <a:lstStyle/>
        <a:p>
          <a:r>
            <a:rPr lang="en-US">
              <a:solidFill>
                <a:srgbClr val="0B9444"/>
              </a:solidFill>
              <a:latin typeface="Arial" panose="020B0604020202020204" pitchFamily="34" charset="0"/>
              <a:cs typeface="Arial" panose="020B0604020202020204" pitchFamily="34" charset="0"/>
            </a:rPr>
            <a:t>Healthcare Workforce Development</a:t>
          </a:r>
        </a:p>
      </dgm:t>
    </dgm:pt>
    <dgm:pt modelId="{6325CD88-7699-460D-A39C-22DE3465C79D}" type="parTrans" cxnId="{091C02FC-EAC6-458F-8C7A-3313B0AD57DF}">
      <dgm:prSet/>
      <dgm:spPr>
        <a:ln>
          <a:solidFill>
            <a:srgbClr val="0B9444"/>
          </a:solidFill>
        </a:ln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2E9884-58DA-4B7C-9D63-F4A51F2BDCB4}" type="sibTrans" cxnId="{091C02FC-EAC6-458F-8C7A-3313B0AD57D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F29E00-8DF9-47E5-BFEF-2233FD3BA5D6}">
      <dgm:prSet phldrT="[Text]"/>
      <dgm:spPr>
        <a:ln>
          <a:solidFill>
            <a:srgbClr val="0B9444"/>
          </a:solidFill>
        </a:ln>
      </dgm:spPr>
      <dgm:t>
        <a:bodyPr/>
        <a:lstStyle/>
        <a:p>
          <a:r>
            <a:rPr lang="en-US">
              <a:solidFill>
                <a:srgbClr val="0B9444"/>
              </a:solidFill>
              <a:latin typeface="Arial" panose="020B0604020202020204" pitchFamily="34" charset="0"/>
              <a:cs typeface="Arial" panose="020B0604020202020204" pitchFamily="34" charset="0"/>
            </a:rPr>
            <a:t>Food Access</a:t>
          </a:r>
        </a:p>
      </dgm:t>
    </dgm:pt>
    <dgm:pt modelId="{911A81E6-0BE7-40F5-AFDB-B07F5E0A3BAE}" type="parTrans" cxnId="{B5B77000-B690-4EC6-BAD1-B718F2D0060A}">
      <dgm:prSet/>
      <dgm:spPr>
        <a:ln>
          <a:solidFill>
            <a:srgbClr val="0B9444"/>
          </a:solidFill>
        </a:ln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4AF74D-D25B-4AFC-A6C9-039554A73294}" type="sibTrans" cxnId="{B5B77000-B690-4EC6-BAD1-B718F2D0060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A060E3-763E-4E40-B524-886AEE9A6273}">
      <dgm:prSet phldrT="[Text]"/>
      <dgm:spPr>
        <a:ln>
          <a:solidFill>
            <a:srgbClr val="0B9444"/>
          </a:solidFill>
        </a:ln>
      </dgm:spPr>
      <dgm:t>
        <a:bodyPr/>
        <a:lstStyle/>
        <a:p>
          <a:r>
            <a:rPr lang="en-US">
              <a:solidFill>
                <a:srgbClr val="0B9444"/>
              </a:solidFill>
              <a:latin typeface="Arial" panose="020B0604020202020204" pitchFamily="34" charset="0"/>
              <a:cs typeface="Arial" panose="020B0604020202020204" pitchFamily="34" charset="0"/>
            </a:rPr>
            <a:t>Housing for Homeless Prenatal Moms</a:t>
          </a:r>
        </a:p>
      </dgm:t>
    </dgm:pt>
    <dgm:pt modelId="{531FE6D9-1BD3-4E74-90B1-41EA2250EBF0}" type="parTrans" cxnId="{5CD3B4A5-63A8-4119-9CD3-D5D0BBC398A0}">
      <dgm:prSet/>
      <dgm:spPr>
        <a:ln>
          <a:solidFill>
            <a:srgbClr val="0B9444"/>
          </a:solidFill>
        </a:ln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091AED-0AEF-4132-8142-480DD8126999}" type="sibTrans" cxnId="{5CD3B4A5-63A8-4119-9CD3-D5D0BBC398A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17D2F3-805A-4AF6-A26D-6569F1FD7BD6}">
      <dgm:prSet phldrT="[Text]"/>
      <dgm:spPr>
        <a:ln>
          <a:solidFill>
            <a:srgbClr val="F89733"/>
          </a:solidFill>
        </a:ln>
      </dgm:spPr>
      <dgm:t>
        <a:bodyPr/>
        <a:lstStyle/>
        <a:p>
          <a:r>
            <a:rPr lang="en-US">
              <a:solidFill>
                <a:srgbClr val="F89733"/>
              </a:solidFill>
              <a:latin typeface="Arial" panose="020B0604020202020204" pitchFamily="34" charset="0"/>
              <a:cs typeface="Arial" panose="020B0604020202020204" pitchFamily="34" charset="0"/>
            </a:rPr>
            <a:t>Thriving Germantown</a:t>
          </a:r>
        </a:p>
      </dgm:t>
    </dgm:pt>
    <dgm:pt modelId="{7AEAE9E3-62F6-4B20-8495-F16163DE1056}" type="parTrans" cxnId="{CDC3B3BB-F2A0-4601-8E1D-C5BE9C52A396}">
      <dgm:prSet/>
      <dgm:spPr>
        <a:ln>
          <a:solidFill>
            <a:srgbClr val="F89733"/>
          </a:solidFill>
        </a:ln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085D34-E677-4B76-B1A3-37C5E6090C28}" type="sibTrans" cxnId="{CDC3B3BB-F2A0-4601-8E1D-C5BE9C52A39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FEAF3B-DB32-408B-946C-616CCCC7F773}">
      <dgm:prSet phldrT="[Text]"/>
      <dgm:spPr>
        <a:ln>
          <a:solidFill>
            <a:srgbClr val="F89733"/>
          </a:solidFill>
        </a:ln>
      </dgm:spPr>
      <dgm:t>
        <a:bodyPr/>
        <a:lstStyle/>
        <a:p>
          <a:r>
            <a:rPr lang="en-US">
              <a:solidFill>
                <a:srgbClr val="F89733"/>
              </a:solidFill>
              <a:latin typeface="Arial" panose="020B0604020202020204" pitchFamily="34" charset="0"/>
              <a:cs typeface="Arial" panose="020B0604020202020204" pitchFamily="34" charset="0"/>
            </a:rPr>
            <a:t>Mobile Dental and Vision Clinics</a:t>
          </a:r>
        </a:p>
      </dgm:t>
    </dgm:pt>
    <dgm:pt modelId="{0094DA48-9F2D-45A2-ADF8-38707BD895E9}" type="parTrans" cxnId="{30092C95-2F4A-4DED-AA21-A36167394569}">
      <dgm:prSet/>
      <dgm:spPr>
        <a:ln>
          <a:solidFill>
            <a:srgbClr val="F89733"/>
          </a:solidFill>
        </a:ln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9F8778-1F14-43E6-802E-40446B695662}" type="sibTrans" cxnId="{30092C95-2F4A-4DED-AA21-A3616739456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BB7B7B9-5541-45CD-9DFF-C2AD5383DFFE}">
      <dgm:prSet phldrT="[Text]"/>
      <dgm:spPr>
        <a:ln>
          <a:solidFill>
            <a:srgbClr val="ED3139"/>
          </a:solidFill>
        </a:ln>
      </dgm:spPr>
      <dgm:t>
        <a:bodyPr/>
        <a:lstStyle/>
        <a:p>
          <a:r>
            <a:rPr lang="en-US">
              <a:solidFill>
                <a:srgbClr val="ED3139"/>
              </a:solidFill>
              <a:latin typeface="Arial" panose="020B0604020202020204" pitchFamily="34" charset="0"/>
              <a:cs typeface="Arial" panose="020B0604020202020204" pitchFamily="34" charset="0"/>
            </a:rPr>
            <a:t>Vision Exams in ES with NPs, DHHS, &amp; MCPS</a:t>
          </a:r>
        </a:p>
      </dgm:t>
    </dgm:pt>
    <dgm:pt modelId="{0E3EF812-7D31-4E25-8F9A-B3A2E495E42C}" type="parTrans" cxnId="{95AA5CFA-78B8-42A5-85C6-EDF65E5046E8}">
      <dgm:prSet/>
      <dgm:spPr>
        <a:ln>
          <a:solidFill>
            <a:srgbClr val="ED3139"/>
          </a:solidFill>
        </a:ln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9C2DE7-C9BC-4486-BEA1-F941C934A9BA}" type="sibTrans" cxnId="{95AA5CFA-78B8-42A5-85C6-EDF65E5046E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05D4BC-8B76-45D5-AB85-52AB10EA121F}">
      <dgm:prSet phldrT="[Text]"/>
      <dgm:spPr>
        <a:ln>
          <a:solidFill>
            <a:srgbClr val="ED3139"/>
          </a:solidFill>
        </a:ln>
      </dgm:spPr>
      <dgm:t>
        <a:bodyPr/>
        <a:lstStyle/>
        <a:p>
          <a:r>
            <a:rPr lang="en-US">
              <a:solidFill>
                <a:srgbClr val="ED3139"/>
              </a:solidFill>
              <a:latin typeface="Arial" panose="020B0604020202020204" pitchFamily="34" charset="0"/>
              <a:cs typeface="Arial" panose="020B0604020202020204" pitchFamily="34" charset="0"/>
            </a:rPr>
            <a:t>Vaccine Administration</a:t>
          </a:r>
        </a:p>
      </dgm:t>
    </dgm:pt>
    <dgm:pt modelId="{B545DAC6-9AFB-4C25-97AB-E1BB2D5009C1}" type="parTrans" cxnId="{8C250744-F2E7-40AB-AED7-9DDDF1FDE246}">
      <dgm:prSet/>
      <dgm:spPr>
        <a:ln>
          <a:solidFill>
            <a:srgbClr val="ED3139"/>
          </a:solidFill>
        </a:ln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1751C9-D8FF-4F8B-A89C-B7CF60A0CFC8}" type="sibTrans" cxnId="{8C250744-F2E7-40AB-AED7-9DDDF1FDE24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F5D961-A0E9-4FC8-8D89-2F2B9C94637C}">
      <dgm:prSet phldrT="[Text]"/>
      <dgm:spPr>
        <a:ln>
          <a:solidFill>
            <a:srgbClr val="B53392"/>
          </a:solidFill>
        </a:ln>
      </dgm:spPr>
      <dgm:t>
        <a:bodyPr/>
        <a:lstStyle/>
        <a:p>
          <a:r>
            <a:rPr lang="en-US">
              <a:solidFill>
                <a:srgbClr val="B53392"/>
              </a:solidFill>
              <a:latin typeface="Arial" panose="020B0604020202020204" pitchFamily="34" charset="0"/>
              <a:cs typeface="Arial" panose="020B0604020202020204" pitchFamily="34" charset="0"/>
            </a:rPr>
            <a:t>Montgomery Moving Forward</a:t>
          </a:r>
        </a:p>
      </dgm:t>
    </dgm:pt>
    <dgm:pt modelId="{19AEA1AD-1181-4991-8EE2-AC945D654924}" type="parTrans" cxnId="{C1811B29-432A-4AC6-BA67-3A50D2E116DD}">
      <dgm:prSet/>
      <dgm:spPr>
        <a:ln>
          <a:solidFill>
            <a:srgbClr val="B53392"/>
          </a:solidFill>
        </a:ln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F7F658-DBF5-48BD-9084-CB0117072623}" type="sibTrans" cxnId="{C1811B29-432A-4AC6-BA67-3A50D2E116D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124195-3225-46A4-B6BD-7ADF86291960}">
      <dgm:prSet phldrT="[Text]"/>
      <dgm:spPr>
        <a:ln>
          <a:solidFill>
            <a:srgbClr val="F89733"/>
          </a:solidFill>
        </a:ln>
      </dgm:spPr>
      <dgm:t>
        <a:bodyPr/>
        <a:lstStyle/>
        <a:p>
          <a:r>
            <a:rPr lang="en-US">
              <a:solidFill>
                <a:srgbClr val="F89733"/>
              </a:solidFill>
              <a:latin typeface="Arial" panose="020B0604020202020204" pitchFamily="34" charset="0"/>
              <a:cs typeface="Arial" panose="020B0604020202020204" pitchFamily="34" charset="0"/>
            </a:rPr>
            <a:t>Poolesville Collaborative</a:t>
          </a:r>
        </a:p>
      </dgm:t>
    </dgm:pt>
    <dgm:pt modelId="{F4B5E4D4-FA11-4DB8-83A1-61BCC1712CC3}" type="parTrans" cxnId="{DF8C31F0-2BB8-445B-AD78-C294C9BF5545}">
      <dgm:prSet/>
      <dgm:spPr>
        <a:ln>
          <a:solidFill>
            <a:srgbClr val="F89733"/>
          </a:solidFill>
        </a:ln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AD4E16-AB93-4E72-8BE9-F93623D06FAF}" type="sibTrans" cxnId="{DF8C31F0-2BB8-445B-AD78-C294C9BF554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54D9AA-80F6-46F0-A51F-769C7411956D}">
      <dgm:prSet phldrT="[Text]"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Proof of Concept for Scalability</a:t>
          </a:r>
        </a:p>
      </dgm:t>
    </dgm:pt>
    <dgm:pt modelId="{BA83F09B-75C7-4D75-BF87-2B3D050DCB38}" type="parTrans" cxnId="{E6A5E6F5-3AA8-43FC-B353-8CD91C19E7B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8A4678-E8DB-4C43-8487-8B4CCF01845D}" type="sibTrans" cxnId="{E6A5E6F5-3AA8-43FC-B353-8CD91C19E7B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6C8969-E3A1-46EA-B7C5-F8D0E0EA0380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Nonprofit </a:t>
          </a:r>
        </a:p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Service Hub</a:t>
          </a:r>
        </a:p>
      </dgm:t>
    </dgm:pt>
    <dgm:pt modelId="{EB7706DD-228F-473C-8CE9-933B25803A90}" type="parTrans" cxnId="{B0E7266F-D93F-49CD-802B-65650E7ED03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791255-66C1-4E91-8A6A-55B4C3AFCA4B}" type="sibTrans" cxnId="{B0E7266F-D93F-49CD-802B-65650E7ED03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89B189-67E6-4422-A502-E4A11BAE2CB2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Identity Program</a:t>
          </a:r>
        </a:p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Trauma Responsive</a:t>
          </a:r>
        </a:p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Ecosystem (TRE)</a:t>
          </a:r>
        </a:p>
      </dgm:t>
    </dgm:pt>
    <dgm:pt modelId="{8BE48BAF-C0C4-4CC0-B992-30374527D006}" type="parTrans" cxnId="{0206DD0F-F497-48AF-9842-CAD6D143A3E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B47D18-C972-4A54-84F4-73CF05AA74B1}" type="sibTrans" cxnId="{0206DD0F-F497-48AF-9842-CAD6D143A3E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6FAA88B-200A-4682-812C-86041171CA08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Serving Together</a:t>
          </a:r>
        </a:p>
      </dgm:t>
    </dgm:pt>
    <dgm:pt modelId="{1568EAA9-5BA6-4427-B472-27382A7FB390}" type="parTrans" cxnId="{5670B353-9545-4D6D-A405-9C9AECBBE9A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958332-4E1C-45CB-890D-4BD4ECAE2F24}" type="sibTrans" cxnId="{5670B353-9545-4D6D-A405-9C9AECBBE9A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1CD34A-3EEE-45B2-B542-12741F0E4CA0}">
      <dgm:prSet/>
      <dgm:spPr/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Partners In Care</a:t>
          </a:r>
        </a:p>
      </dgm:t>
    </dgm:pt>
    <dgm:pt modelId="{87418DBA-557F-407B-9B5E-50DF6117B27D}" type="parTrans" cxnId="{88A7B7CF-DB8A-4CC2-8E35-FA5F916F171A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9089FC-4587-4564-8B25-AD9D3F66E433}" type="sibTrans" cxnId="{88A7B7CF-DB8A-4CC2-8E35-FA5F916F171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79A893-7B01-4FAE-B356-02B39782579B}" type="pres">
      <dgm:prSet presAssocID="{7A50EB3C-E9EC-4B90-BE7A-FC075262525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C46772C-8F80-42B2-BC10-B44E7B151413}" type="pres">
      <dgm:prSet presAssocID="{C86215DA-F8C0-4A8A-88C4-12C1BD364D76}" presName="root" presStyleCnt="0"/>
      <dgm:spPr/>
    </dgm:pt>
    <dgm:pt modelId="{EDBDBD44-F084-4F25-93FE-3DB867669956}" type="pres">
      <dgm:prSet presAssocID="{C86215DA-F8C0-4A8A-88C4-12C1BD364D76}" presName="rootComposite" presStyleCnt="0"/>
      <dgm:spPr/>
    </dgm:pt>
    <dgm:pt modelId="{864E0673-20EA-46B1-A8C3-416DEEF8D86F}" type="pres">
      <dgm:prSet presAssocID="{C86215DA-F8C0-4A8A-88C4-12C1BD364D76}" presName="rootText" presStyleLbl="node1" presStyleIdx="0" presStyleCnt="6"/>
      <dgm:spPr/>
    </dgm:pt>
    <dgm:pt modelId="{CB61A567-63EE-4BA6-A703-B580E7AF7DA4}" type="pres">
      <dgm:prSet presAssocID="{C86215DA-F8C0-4A8A-88C4-12C1BD364D76}" presName="rootConnector" presStyleLbl="node1" presStyleIdx="0" presStyleCnt="6"/>
      <dgm:spPr/>
    </dgm:pt>
    <dgm:pt modelId="{BDAB65F1-3663-4BF4-B4C9-07EFCF4B82D7}" type="pres">
      <dgm:prSet presAssocID="{C86215DA-F8C0-4A8A-88C4-12C1BD364D76}" presName="childShape" presStyleCnt="0"/>
      <dgm:spPr/>
    </dgm:pt>
    <dgm:pt modelId="{253B0ABB-8A24-4CB2-8B01-71B7DBA6BD8E}" type="pres">
      <dgm:prSet presAssocID="{6882C99C-2EB6-4766-9A1C-AC0437BF3F86}" presName="Name13" presStyleLbl="parChTrans1D2" presStyleIdx="0" presStyleCnt="16"/>
      <dgm:spPr/>
    </dgm:pt>
    <dgm:pt modelId="{F808F388-33DE-4A19-9389-269BE6A0DA40}" type="pres">
      <dgm:prSet presAssocID="{0AEC391A-BEE8-468F-B821-1D0B1596ECFA}" presName="childText" presStyleLbl="bgAcc1" presStyleIdx="0" presStyleCnt="16">
        <dgm:presLayoutVars>
          <dgm:bulletEnabled val="1"/>
        </dgm:presLayoutVars>
      </dgm:prSet>
      <dgm:spPr/>
    </dgm:pt>
    <dgm:pt modelId="{5EBFAE91-BEB6-428F-A6B9-6F64CA0B7A93}" type="pres">
      <dgm:prSet presAssocID="{19AEA1AD-1181-4991-8EE2-AC945D654924}" presName="Name13" presStyleLbl="parChTrans1D2" presStyleIdx="1" presStyleCnt="16"/>
      <dgm:spPr/>
    </dgm:pt>
    <dgm:pt modelId="{DF3D0BB9-1A0B-4522-8980-7F8B34296BA9}" type="pres">
      <dgm:prSet presAssocID="{92F5D961-A0E9-4FC8-8D89-2F2B9C94637C}" presName="childText" presStyleLbl="bgAcc1" presStyleIdx="1" presStyleCnt="16">
        <dgm:presLayoutVars>
          <dgm:bulletEnabled val="1"/>
        </dgm:presLayoutVars>
      </dgm:prSet>
      <dgm:spPr/>
    </dgm:pt>
    <dgm:pt modelId="{8F8DDB8A-D3FC-4374-9395-4AB7B3BDB4CA}" type="pres">
      <dgm:prSet presAssocID="{D554D9AA-80F6-46F0-A51F-769C7411956D}" presName="root" presStyleCnt="0"/>
      <dgm:spPr/>
    </dgm:pt>
    <dgm:pt modelId="{4B037B89-19AE-4250-93BC-950058A48F39}" type="pres">
      <dgm:prSet presAssocID="{D554D9AA-80F6-46F0-A51F-769C7411956D}" presName="rootComposite" presStyleCnt="0"/>
      <dgm:spPr/>
    </dgm:pt>
    <dgm:pt modelId="{29AD7945-7421-4B94-848D-9A58A6BD533A}" type="pres">
      <dgm:prSet presAssocID="{D554D9AA-80F6-46F0-A51F-769C7411956D}" presName="rootText" presStyleLbl="node1" presStyleIdx="1" presStyleCnt="6"/>
      <dgm:spPr/>
    </dgm:pt>
    <dgm:pt modelId="{3D095250-D333-462A-9D0B-13EB50CC2757}" type="pres">
      <dgm:prSet presAssocID="{D554D9AA-80F6-46F0-A51F-769C7411956D}" presName="rootConnector" presStyleLbl="node1" presStyleIdx="1" presStyleCnt="6"/>
      <dgm:spPr/>
    </dgm:pt>
    <dgm:pt modelId="{F4457AB4-0524-4B41-95AF-F79BDAF20F6B}" type="pres">
      <dgm:prSet presAssocID="{D554D9AA-80F6-46F0-A51F-769C7411956D}" presName="childShape" presStyleCnt="0"/>
      <dgm:spPr/>
    </dgm:pt>
    <dgm:pt modelId="{DF3D59B5-4CFA-4C36-908F-A6A70F4FFB56}" type="pres">
      <dgm:prSet presAssocID="{EB7706DD-228F-473C-8CE9-933B25803A90}" presName="Name13" presStyleLbl="parChTrans1D2" presStyleIdx="2" presStyleCnt="16"/>
      <dgm:spPr/>
    </dgm:pt>
    <dgm:pt modelId="{DB9BBBA9-D294-4CDD-830B-56FB163C1173}" type="pres">
      <dgm:prSet presAssocID="{066C8969-E3A1-46EA-B7C5-F8D0E0EA0380}" presName="childText" presStyleLbl="bgAcc1" presStyleIdx="2" presStyleCnt="16">
        <dgm:presLayoutVars>
          <dgm:bulletEnabled val="1"/>
        </dgm:presLayoutVars>
      </dgm:prSet>
      <dgm:spPr/>
    </dgm:pt>
    <dgm:pt modelId="{771F786A-7429-406E-9A1E-CB1F567F7D62}" type="pres">
      <dgm:prSet presAssocID="{8BE48BAF-C0C4-4CC0-B992-30374527D006}" presName="Name13" presStyleLbl="parChTrans1D2" presStyleIdx="3" presStyleCnt="16"/>
      <dgm:spPr/>
    </dgm:pt>
    <dgm:pt modelId="{A6BB167E-DF25-4AF4-A2A5-4A69BD36C8DC}" type="pres">
      <dgm:prSet presAssocID="{6389B189-67E6-4422-A502-E4A11BAE2CB2}" presName="childText" presStyleLbl="bgAcc1" presStyleIdx="3" presStyleCnt="16">
        <dgm:presLayoutVars>
          <dgm:bulletEnabled val="1"/>
        </dgm:presLayoutVars>
      </dgm:prSet>
      <dgm:spPr/>
    </dgm:pt>
    <dgm:pt modelId="{6420AE20-10E6-4868-B5A6-BE1F43EFD088}" type="pres">
      <dgm:prSet presAssocID="{1568EAA9-5BA6-4427-B472-27382A7FB390}" presName="Name13" presStyleLbl="parChTrans1D2" presStyleIdx="4" presStyleCnt="16"/>
      <dgm:spPr/>
    </dgm:pt>
    <dgm:pt modelId="{506F9B98-B302-4D85-B6D1-23AAC3F3F29B}" type="pres">
      <dgm:prSet presAssocID="{36FAA88B-200A-4682-812C-86041171CA08}" presName="childText" presStyleLbl="bgAcc1" presStyleIdx="4" presStyleCnt="16">
        <dgm:presLayoutVars>
          <dgm:bulletEnabled val="1"/>
        </dgm:presLayoutVars>
      </dgm:prSet>
      <dgm:spPr/>
    </dgm:pt>
    <dgm:pt modelId="{98CEA022-5F4D-4BA3-B3B6-782E4DEC46EF}" type="pres">
      <dgm:prSet presAssocID="{87418DBA-557F-407B-9B5E-50DF6117B27D}" presName="Name13" presStyleLbl="parChTrans1D2" presStyleIdx="5" presStyleCnt="16"/>
      <dgm:spPr/>
    </dgm:pt>
    <dgm:pt modelId="{BA4D6CE5-61AB-449D-9A9F-32B8D75A189F}" type="pres">
      <dgm:prSet presAssocID="{EF1CD34A-3EEE-45B2-B542-12741F0E4CA0}" presName="childText" presStyleLbl="bgAcc1" presStyleIdx="5" presStyleCnt="16">
        <dgm:presLayoutVars>
          <dgm:bulletEnabled val="1"/>
        </dgm:presLayoutVars>
      </dgm:prSet>
      <dgm:spPr/>
    </dgm:pt>
    <dgm:pt modelId="{50FF0DDF-E774-4CFC-886A-6DBA086003AF}" type="pres">
      <dgm:prSet presAssocID="{F0E4E2EA-6931-4CA0-B801-98E26DB6B3FB}" presName="root" presStyleCnt="0"/>
      <dgm:spPr/>
    </dgm:pt>
    <dgm:pt modelId="{1EA5CFE0-7741-4D4D-A20E-E3C876EA5088}" type="pres">
      <dgm:prSet presAssocID="{F0E4E2EA-6931-4CA0-B801-98E26DB6B3FB}" presName="rootComposite" presStyleCnt="0"/>
      <dgm:spPr/>
    </dgm:pt>
    <dgm:pt modelId="{A7A53F64-3C67-41E6-B707-9D92C1AA1329}" type="pres">
      <dgm:prSet presAssocID="{F0E4E2EA-6931-4CA0-B801-98E26DB6B3FB}" presName="rootText" presStyleLbl="node1" presStyleIdx="2" presStyleCnt="6"/>
      <dgm:spPr/>
    </dgm:pt>
    <dgm:pt modelId="{D0D6DDC1-ABA7-4A57-A6DA-790F9D4FF724}" type="pres">
      <dgm:prSet presAssocID="{F0E4E2EA-6931-4CA0-B801-98E26DB6B3FB}" presName="rootConnector" presStyleLbl="node1" presStyleIdx="2" presStyleCnt="6"/>
      <dgm:spPr/>
    </dgm:pt>
    <dgm:pt modelId="{6682F386-9E36-4B2E-A6D2-C3697CD4A1C6}" type="pres">
      <dgm:prSet presAssocID="{F0E4E2EA-6931-4CA0-B801-98E26DB6B3FB}" presName="childShape" presStyleCnt="0"/>
      <dgm:spPr/>
    </dgm:pt>
    <dgm:pt modelId="{2DB11FD3-6A68-41EB-93E5-70BD73B2438B}" type="pres">
      <dgm:prSet presAssocID="{6EBF46F0-DD5A-4DA5-A623-B5D9DDD26524}" presName="Name13" presStyleLbl="parChTrans1D2" presStyleIdx="6" presStyleCnt="16"/>
      <dgm:spPr/>
    </dgm:pt>
    <dgm:pt modelId="{8C68B967-8E0D-43D7-9501-73397FB5BAE5}" type="pres">
      <dgm:prSet presAssocID="{FFC0F0AA-86DD-4DAA-BB3E-92A2225A153D}" presName="childText" presStyleLbl="bgAcc1" presStyleIdx="6" presStyleCnt="16">
        <dgm:presLayoutVars>
          <dgm:bulletEnabled val="1"/>
        </dgm:presLayoutVars>
      </dgm:prSet>
      <dgm:spPr/>
    </dgm:pt>
    <dgm:pt modelId="{DAA88AD6-A562-4B3A-BECA-965621DDE90C}" type="pres">
      <dgm:prSet presAssocID="{2ADA242F-8C2E-4659-8EE9-D4D00FF0133E}" presName="Name13" presStyleLbl="parChTrans1D2" presStyleIdx="7" presStyleCnt="16"/>
      <dgm:spPr/>
    </dgm:pt>
    <dgm:pt modelId="{C42A61C0-0CE8-4275-A28A-6CE7F091C2C8}" type="pres">
      <dgm:prSet presAssocID="{D37CE99A-10C4-4D5E-8681-EF8B45CFD28D}" presName="childText" presStyleLbl="bgAcc1" presStyleIdx="7" presStyleCnt="16">
        <dgm:presLayoutVars>
          <dgm:bulletEnabled val="1"/>
        </dgm:presLayoutVars>
      </dgm:prSet>
      <dgm:spPr/>
    </dgm:pt>
    <dgm:pt modelId="{68D86363-E3B9-4B16-9377-1C7ECD7CC2AE}" type="pres">
      <dgm:prSet presAssocID="{6E0F02A3-F6DD-4AC2-A310-049AA8E26358}" presName="root" presStyleCnt="0"/>
      <dgm:spPr/>
    </dgm:pt>
    <dgm:pt modelId="{9D0567EC-83E7-4161-A912-5AEEE5EC876D}" type="pres">
      <dgm:prSet presAssocID="{6E0F02A3-F6DD-4AC2-A310-049AA8E26358}" presName="rootComposite" presStyleCnt="0"/>
      <dgm:spPr/>
    </dgm:pt>
    <dgm:pt modelId="{FCD8186B-903B-4ECB-841A-2EB20F53CF33}" type="pres">
      <dgm:prSet presAssocID="{6E0F02A3-F6DD-4AC2-A310-049AA8E26358}" presName="rootText" presStyleLbl="node1" presStyleIdx="3" presStyleCnt="6"/>
      <dgm:spPr/>
    </dgm:pt>
    <dgm:pt modelId="{11EADFF7-42EF-4BF2-A506-EB0695958598}" type="pres">
      <dgm:prSet presAssocID="{6E0F02A3-F6DD-4AC2-A310-049AA8E26358}" presName="rootConnector" presStyleLbl="node1" presStyleIdx="3" presStyleCnt="6"/>
      <dgm:spPr/>
    </dgm:pt>
    <dgm:pt modelId="{8610D788-D90F-4DE3-A15A-4869AE7EC006}" type="pres">
      <dgm:prSet presAssocID="{6E0F02A3-F6DD-4AC2-A310-049AA8E26358}" presName="childShape" presStyleCnt="0"/>
      <dgm:spPr/>
    </dgm:pt>
    <dgm:pt modelId="{205E2B75-1DE1-4BEF-B663-773DFF99586C}" type="pres">
      <dgm:prSet presAssocID="{6325CD88-7699-460D-A39C-22DE3465C79D}" presName="Name13" presStyleLbl="parChTrans1D2" presStyleIdx="8" presStyleCnt="16"/>
      <dgm:spPr/>
    </dgm:pt>
    <dgm:pt modelId="{EEDE371B-997B-475A-B077-EE17D86EE02D}" type="pres">
      <dgm:prSet presAssocID="{2C29D13A-A9EB-4A10-80E7-C706AD6DC49B}" presName="childText" presStyleLbl="bgAcc1" presStyleIdx="8" presStyleCnt="16">
        <dgm:presLayoutVars>
          <dgm:bulletEnabled val="1"/>
        </dgm:presLayoutVars>
      </dgm:prSet>
      <dgm:spPr/>
    </dgm:pt>
    <dgm:pt modelId="{CA0DB3F8-0146-404A-9C3F-83BF1FEE84B3}" type="pres">
      <dgm:prSet presAssocID="{911A81E6-0BE7-40F5-AFDB-B07F5E0A3BAE}" presName="Name13" presStyleLbl="parChTrans1D2" presStyleIdx="9" presStyleCnt="16"/>
      <dgm:spPr/>
    </dgm:pt>
    <dgm:pt modelId="{323F20CD-51B0-4890-B2B4-157E9A60A2D9}" type="pres">
      <dgm:prSet presAssocID="{22F29E00-8DF9-47E5-BFEF-2233FD3BA5D6}" presName="childText" presStyleLbl="bgAcc1" presStyleIdx="9" presStyleCnt="16">
        <dgm:presLayoutVars>
          <dgm:bulletEnabled val="1"/>
        </dgm:presLayoutVars>
      </dgm:prSet>
      <dgm:spPr/>
    </dgm:pt>
    <dgm:pt modelId="{E050E1A6-A596-40BE-BA84-B1F7C3BE0F1C}" type="pres">
      <dgm:prSet presAssocID="{531FE6D9-1BD3-4E74-90B1-41EA2250EBF0}" presName="Name13" presStyleLbl="parChTrans1D2" presStyleIdx="10" presStyleCnt="16"/>
      <dgm:spPr/>
    </dgm:pt>
    <dgm:pt modelId="{8D4F577A-772F-4F64-B95F-CC508D14B286}" type="pres">
      <dgm:prSet presAssocID="{3EA060E3-763E-4E40-B524-886AEE9A6273}" presName="childText" presStyleLbl="bgAcc1" presStyleIdx="10" presStyleCnt="16">
        <dgm:presLayoutVars>
          <dgm:bulletEnabled val="1"/>
        </dgm:presLayoutVars>
      </dgm:prSet>
      <dgm:spPr/>
    </dgm:pt>
    <dgm:pt modelId="{BFD82768-84D3-4882-BCF5-87D5E1DBAB85}" type="pres">
      <dgm:prSet presAssocID="{FFB856DC-AD7A-4921-9CA0-8FC003A2774B}" presName="root" presStyleCnt="0"/>
      <dgm:spPr/>
    </dgm:pt>
    <dgm:pt modelId="{2FE2F4B1-A14C-468F-B431-64F183F4673F}" type="pres">
      <dgm:prSet presAssocID="{FFB856DC-AD7A-4921-9CA0-8FC003A2774B}" presName="rootComposite" presStyleCnt="0"/>
      <dgm:spPr/>
    </dgm:pt>
    <dgm:pt modelId="{3F899A7B-41D3-47A2-A654-7AABAEBB18D0}" type="pres">
      <dgm:prSet presAssocID="{FFB856DC-AD7A-4921-9CA0-8FC003A2774B}" presName="rootText" presStyleLbl="node1" presStyleIdx="4" presStyleCnt="6"/>
      <dgm:spPr/>
    </dgm:pt>
    <dgm:pt modelId="{2D56532F-5343-4023-9F7E-C87B9649140D}" type="pres">
      <dgm:prSet presAssocID="{FFB856DC-AD7A-4921-9CA0-8FC003A2774B}" presName="rootConnector" presStyleLbl="node1" presStyleIdx="4" presStyleCnt="6"/>
      <dgm:spPr/>
    </dgm:pt>
    <dgm:pt modelId="{6328434E-81F4-40AE-878F-AAA46672E017}" type="pres">
      <dgm:prSet presAssocID="{FFB856DC-AD7A-4921-9CA0-8FC003A2774B}" presName="childShape" presStyleCnt="0"/>
      <dgm:spPr/>
    </dgm:pt>
    <dgm:pt modelId="{93D5D8E4-119D-4D04-B0CD-C86C0950492C}" type="pres">
      <dgm:prSet presAssocID="{7AEAE9E3-62F6-4B20-8495-F16163DE1056}" presName="Name13" presStyleLbl="parChTrans1D2" presStyleIdx="11" presStyleCnt="16"/>
      <dgm:spPr/>
    </dgm:pt>
    <dgm:pt modelId="{5F9CF600-5758-4F41-8104-C66AC03B89D4}" type="pres">
      <dgm:prSet presAssocID="{8B17D2F3-805A-4AF6-A26D-6569F1FD7BD6}" presName="childText" presStyleLbl="bgAcc1" presStyleIdx="11" presStyleCnt="16">
        <dgm:presLayoutVars>
          <dgm:bulletEnabled val="1"/>
        </dgm:presLayoutVars>
      </dgm:prSet>
      <dgm:spPr/>
    </dgm:pt>
    <dgm:pt modelId="{E7B75DDD-094D-440F-BD8A-040A15169DD8}" type="pres">
      <dgm:prSet presAssocID="{0094DA48-9F2D-45A2-ADF8-38707BD895E9}" presName="Name13" presStyleLbl="parChTrans1D2" presStyleIdx="12" presStyleCnt="16"/>
      <dgm:spPr/>
    </dgm:pt>
    <dgm:pt modelId="{F572BD50-7671-40A1-831B-65271D6F3667}" type="pres">
      <dgm:prSet presAssocID="{C9FEAF3B-DB32-408B-946C-616CCCC7F773}" presName="childText" presStyleLbl="bgAcc1" presStyleIdx="12" presStyleCnt="16">
        <dgm:presLayoutVars>
          <dgm:bulletEnabled val="1"/>
        </dgm:presLayoutVars>
      </dgm:prSet>
      <dgm:spPr/>
    </dgm:pt>
    <dgm:pt modelId="{3F2C80C2-32E0-4F64-A41C-74787FAE6D0B}" type="pres">
      <dgm:prSet presAssocID="{F4B5E4D4-FA11-4DB8-83A1-61BCC1712CC3}" presName="Name13" presStyleLbl="parChTrans1D2" presStyleIdx="13" presStyleCnt="16"/>
      <dgm:spPr/>
    </dgm:pt>
    <dgm:pt modelId="{219363A7-67A3-42E9-83A8-3AEAF93C0FB9}" type="pres">
      <dgm:prSet presAssocID="{4C124195-3225-46A4-B6BD-7ADF86291960}" presName="childText" presStyleLbl="bgAcc1" presStyleIdx="13" presStyleCnt="16">
        <dgm:presLayoutVars>
          <dgm:bulletEnabled val="1"/>
        </dgm:presLayoutVars>
      </dgm:prSet>
      <dgm:spPr/>
    </dgm:pt>
    <dgm:pt modelId="{5640737D-52BD-4071-B0F7-B1BAB333C37E}" type="pres">
      <dgm:prSet presAssocID="{0FCD228A-51F0-4F45-B9D7-EBCB1AA6CF3A}" presName="root" presStyleCnt="0"/>
      <dgm:spPr/>
    </dgm:pt>
    <dgm:pt modelId="{3E8366BE-E20B-4574-AF45-6699EE248A1A}" type="pres">
      <dgm:prSet presAssocID="{0FCD228A-51F0-4F45-B9D7-EBCB1AA6CF3A}" presName="rootComposite" presStyleCnt="0"/>
      <dgm:spPr/>
    </dgm:pt>
    <dgm:pt modelId="{E6A68009-2A10-4163-805E-FEF3B47E7533}" type="pres">
      <dgm:prSet presAssocID="{0FCD228A-51F0-4F45-B9D7-EBCB1AA6CF3A}" presName="rootText" presStyleLbl="node1" presStyleIdx="5" presStyleCnt="6"/>
      <dgm:spPr/>
    </dgm:pt>
    <dgm:pt modelId="{A8A8F7CE-A03D-4841-9130-A0183C79305B}" type="pres">
      <dgm:prSet presAssocID="{0FCD228A-51F0-4F45-B9D7-EBCB1AA6CF3A}" presName="rootConnector" presStyleLbl="node1" presStyleIdx="5" presStyleCnt="6"/>
      <dgm:spPr/>
    </dgm:pt>
    <dgm:pt modelId="{928C6084-C2E6-4D3C-AD26-4CFBF0AC6A83}" type="pres">
      <dgm:prSet presAssocID="{0FCD228A-51F0-4F45-B9D7-EBCB1AA6CF3A}" presName="childShape" presStyleCnt="0"/>
      <dgm:spPr/>
    </dgm:pt>
    <dgm:pt modelId="{DD1490FA-360F-4540-9AE6-A3C97B6E10E3}" type="pres">
      <dgm:prSet presAssocID="{0E3EF812-7D31-4E25-8F9A-B3A2E495E42C}" presName="Name13" presStyleLbl="parChTrans1D2" presStyleIdx="14" presStyleCnt="16"/>
      <dgm:spPr/>
    </dgm:pt>
    <dgm:pt modelId="{858ACD72-0EE5-4D46-B172-E3A926A2622E}" type="pres">
      <dgm:prSet presAssocID="{9BB7B7B9-5541-45CD-9DFF-C2AD5383DFFE}" presName="childText" presStyleLbl="bgAcc1" presStyleIdx="14" presStyleCnt="16">
        <dgm:presLayoutVars>
          <dgm:bulletEnabled val="1"/>
        </dgm:presLayoutVars>
      </dgm:prSet>
      <dgm:spPr/>
    </dgm:pt>
    <dgm:pt modelId="{3106F012-43EB-4B8D-BA85-72C54D65EB81}" type="pres">
      <dgm:prSet presAssocID="{B545DAC6-9AFB-4C25-97AB-E1BB2D5009C1}" presName="Name13" presStyleLbl="parChTrans1D2" presStyleIdx="15" presStyleCnt="16"/>
      <dgm:spPr/>
    </dgm:pt>
    <dgm:pt modelId="{130306A7-0609-4E5B-92FA-9FC381158D8C}" type="pres">
      <dgm:prSet presAssocID="{D405D4BC-8B76-45D5-AB85-52AB10EA121F}" presName="childText" presStyleLbl="bgAcc1" presStyleIdx="15" presStyleCnt="16">
        <dgm:presLayoutVars>
          <dgm:bulletEnabled val="1"/>
        </dgm:presLayoutVars>
      </dgm:prSet>
      <dgm:spPr/>
    </dgm:pt>
  </dgm:ptLst>
  <dgm:cxnLst>
    <dgm:cxn modelId="{B5B77000-B690-4EC6-BAD1-B718F2D0060A}" srcId="{6E0F02A3-F6DD-4AC2-A310-049AA8E26358}" destId="{22F29E00-8DF9-47E5-BFEF-2233FD3BA5D6}" srcOrd="1" destOrd="0" parTransId="{911A81E6-0BE7-40F5-AFDB-B07F5E0A3BAE}" sibTransId="{984AF74D-D25B-4AFC-A6C9-039554A73294}"/>
    <dgm:cxn modelId="{81787E01-6740-4C7E-8820-BB470A70E24E}" type="presOf" srcId="{8BE48BAF-C0C4-4CC0-B992-30374527D006}" destId="{771F786A-7429-406E-9A1E-CB1F567F7D62}" srcOrd="0" destOrd="0" presId="urn:microsoft.com/office/officeart/2005/8/layout/hierarchy3"/>
    <dgm:cxn modelId="{587BB301-570A-47A4-B581-BF1F793C5F86}" type="presOf" srcId="{6E0F02A3-F6DD-4AC2-A310-049AA8E26358}" destId="{FCD8186B-903B-4ECB-841A-2EB20F53CF33}" srcOrd="0" destOrd="0" presId="urn:microsoft.com/office/officeart/2005/8/layout/hierarchy3"/>
    <dgm:cxn modelId="{151F3003-0415-4728-9228-85AF833E619F}" srcId="{7A50EB3C-E9EC-4B90-BE7A-FC0752625258}" destId="{C86215DA-F8C0-4A8A-88C4-12C1BD364D76}" srcOrd="0" destOrd="0" parTransId="{17249108-0EDD-4F09-9D01-DF1DA6B36039}" sibTransId="{3CFFEE8A-8933-4183-96F5-563E2E5F6FBE}"/>
    <dgm:cxn modelId="{1387E908-B6FC-416A-AD58-4A77B264C341}" type="presOf" srcId="{6882C99C-2EB6-4766-9A1C-AC0437BF3F86}" destId="{253B0ABB-8A24-4CB2-8B01-71B7DBA6BD8E}" srcOrd="0" destOrd="0" presId="urn:microsoft.com/office/officeart/2005/8/layout/hierarchy3"/>
    <dgm:cxn modelId="{0206DD0F-F497-48AF-9842-CAD6D143A3E0}" srcId="{D554D9AA-80F6-46F0-A51F-769C7411956D}" destId="{6389B189-67E6-4422-A502-E4A11BAE2CB2}" srcOrd="1" destOrd="0" parTransId="{8BE48BAF-C0C4-4CC0-B992-30374527D006}" sibTransId="{4DB47D18-C972-4A54-84F4-73CF05AA74B1}"/>
    <dgm:cxn modelId="{C0B21515-9A15-47A6-B1F3-F0F99380F89D}" srcId="{7A50EB3C-E9EC-4B90-BE7A-FC0752625258}" destId="{F0E4E2EA-6931-4CA0-B801-98E26DB6B3FB}" srcOrd="2" destOrd="0" parTransId="{9A81750F-1DFA-4D39-B03D-C52D421D0E8F}" sibTransId="{1C67E39D-ABA1-46FE-9600-6F75A6C6C52C}"/>
    <dgm:cxn modelId="{78F67115-F482-47DF-984F-375E132F9935}" type="presOf" srcId="{C9FEAF3B-DB32-408B-946C-616CCCC7F773}" destId="{F572BD50-7671-40A1-831B-65271D6F3667}" srcOrd="0" destOrd="0" presId="urn:microsoft.com/office/officeart/2005/8/layout/hierarchy3"/>
    <dgm:cxn modelId="{9F76B418-C4D7-4CD0-8417-160A3D3BC93B}" srcId="{F0E4E2EA-6931-4CA0-B801-98E26DB6B3FB}" destId="{FFC0F0AA-86DD-4DAA-BB3E-92A2225A153D}" srcOrd="0" destOrd="0" parTransId="{6EBF46F0-DD5A-4DA5-A623-B5D9DDD26524}" sibTransId="{D74A1DAC-4A15-438C-AC2A-546FEFDB9A8C}"/>
    <dgm:cxn modelId="{CF86FD20-BD53-41DD-AA2F-441EC53BDF21}" type="presOf" srcId="{8B17D2F3-805A-4AF6-A26D-6569F1FD7BD6}" destId="{5F9CF600-5758-4F41-8104-C66AC03B89D4}" srcOrd="0" destOrd="0" presId="urn:microsoft.com/office/officeart/2005/8/layout/hierarchy3"/>
    <dgm:cxn modelId="{0CEA6723-B259-4631-BBBB-843C196990F6}" type="presOf" srcId="{6EBF46F0-DD5A-4DA5-A623-B5D9DDD26524}" destId="{2DB11FD3-6A68-41EB-93E5-70BD73B2438B}" srcOrd="0" destOrd="0" presId="urn:microsoft.com/office/officeart/2005/8/layout/hierarchy3"/>
    <dgm:cxn modelId="{C1811B29-432A-4AC6-BA67-3A50D2E116DD}" srcId="{C86215DA-F8C0-4A8A-88C4-12C1BD364D76}" destId="{92F5D961-A0E9-4FC8-8D89-2F2B9C94637C}" srcOrd="1" destOrd="0" parTransId="{19AEA1AD-1181-4991-8EE2-AC945D654924}" sibTransId="{61F7F658-DBF5-48BD-9084-CB0117072623}"/>
    <dgm:cxn modelId="{FDAA1A2C-8C0C-4F16-94AE-F8B0B57FFE58}" srcId="{C86215DA-F8C0-4A8A-88C4-12C1BD364D76}" destId="{0AEC391A-BEE8-468F-B821-1D0B1596ECFA}" srcOrd="0" destOrd="0" parTransId="{6882C99C-2EB6-4766-9A1C-AC0437BF3F86}" sibTransId="{AA980220-934B-4FE3-8322-80ECBD02225C}"/>
    <dgm:cxn modelId="{C33E6E2C-3948-4ABD-BDD4-0FC16175E809}" type="presOf" srcId="{FFB856DC-AD7A-4921-9CA0-8FC003A2774B}" destId="{3F899A7B-41D3-47A2-A654-7AABAEBB18D0}" srcOrd="0" destOrd="0" presId="urn:microsoft.com/office/officeart/2005/8/layout/hierarchy3"/>
    <dgm:cxn modelId="{AE576D35-67C3-4B92-926F-71A3BF66204F}" srcId="{7A50EB3C-E9EC-4B90-BE7A-FC0752625258}" destId="{6E0F02A3-F6DD-4AC2-A310-049AA8E26358}" srcOrd="3" destOrd="0" parTransId="{9188793C-E3C7-4C1E-9777-2241AA9EFA24}" sibTransId="{55DBC5D0-8228-497C-B6DD-D33173B8A4C0}"/>
    <dgm:cxn modelId="{51542F37-F8EA-4100-BA13-5902EA951573}" type="presOf" srcId="{F4B5E4D4-FA11-4DB8-83A1-61BCC1712CC3}" destId="{3F2C80C2-32E0-4F64-A41C-74787FAE6D0B}" srcOrd="0" destOrd="0" presId="urn:microsoft.com/office/officeart/2005/8/layout/hierarchy3"/>
    <dgm:cxn modelId="{76F05C3A-BEB6-4412-B295-13938EDED3B5}" type="presOf" srcId="{911A81E6-0BE7-40F5-AFDB-B07F5E0A3BAE}" destId="{CA0DB3F8-0146-404A-9C3F-83BF1FEE84B3}" srcOrd="0" destOrd="0" presId="urn:microsoft.com/office/officeart/2005/8/layout/hierarchy3"/>
    <dgm:cxn modelId="{7FFB1F3D-E891-42D8-A2AF-6F8C92B380FE}" type="presOf" srcId="{2ADA242F-8C2E-4659-8EE9-D4D00FF0133E}" destId="{DAA88AD6-A562-4B3A-BECA-965621DDE90C}" srcOrd="0" destOrd="0" presId="urn:microsoft.com/office/officeart/2005/8/layout/hierarchy3"/>
    <dgm:cxn modelId="{728E723D-9E34-4F31-BAD9-3577D7024073}" type="presOf" srcId="{87418DBA-557F-407B-9B5E-50DF6117B27D}" destId="{98CEA022-5F4D-4BA3-B3B6-782E4DEC46EF}" srcOrd="0" destOrd="0" presId="urn:microsoft.com/office/officeart/2005/8/layout/hierarchy3"/>
    <dgm:cxn modelId="{93CCF95F-D179-44AF-87EA-E06FD1331AFB}" type="presOf" srcId="{D37CE99A-10C4-4D5E-8681-EF8B45CFD28D}" destId="{C42A61C0-0CE8-4275-A28A-6CE7F091C2C8}" srcOrd="0" destOrd="0" presId="urn:microsoft.com/office/officeart/2005/8/layout/hierarchy3"/>
    <dgm:cxn modelId="{3830EA60-1FFE-4A01-ACFC-07E85F5264FF}" srcId="{F0E4E2EA-6931-4CA0-B801-98E26DB6B3FB}" destId="{D37CE99A-10C4-4D5E-8681-EF8B45CFD28D}" srcOrd="1" destOrd="0" parTransId="{2ADA242F-8C2E-4659-8EE9-D4D00FF0133E}" sibTransId="{5D8F36B7-9835-4977-8026-9E9401F32DBF}"/>
    <dgm:cxn modelId="{8C250744-F2E7-40AB-AED7-9DDDF1FDE246}" srcId="{0FCD228A-51F0-4F45-B9D7-EBCB1AA6CF3A}" destId="{D405D4BC-8B76-45D5-AB85-52AB10EA121F}" srcOrd="1" destOrd="0" parTransId="{B545DAC6-9AFB-4C25-97AB-E1BB2D5009C1}" sibTransId="{BF1751C9-D8FF-4F8B-A89C-B7CF60A0CFC8}"/>
    <dgm:cxn modelId="{BAC72148-9818-4F64-B22C-287154756FCA}" type="presOf" srcId="{0E3EF812-7D31-4E25-8F9A-B3A2E495E42C}" destId="{DD1490FA-360F-4540-9AE6-A3C97B6E10E3}" srcOrd="0" destOrd="0" presId="urn:microsoft.com/office/officeart/2005/8/layout/hierarchy3"/>
    <dgm:cxn modelId="{368E194A-5AA3-45DA-93BB-FFFFB8EFE001}" type="presOf" srcId="{F0E4E2EA-6931-4CA0-B801-98E26DB6B3FB}" destId="{A7A53F64-3C67-41E6-B707-9D92C1AA1329}" srcOrd="0" destOrd="0" presId="urn:microsoft.com/office/officeart/2005/8/layout/hierarchy3"/>
    <dgm:cxn modelId="{B61BBA4C-F97C-48E9-8BFE-1CDD801A7140}" type="presOf" srcId="{EF1CD34A-3EEE-45B2-B542-12741F0E4CA0}" destId="{BA4D6CE5-61AB-449D-9A9F-32B8D75A189F}" srcOrd="0" destOrd="0" presId="urn:microsoft.com/office/officeart/2005/8/layout/hierarchy3"/>
    <dgm:cxn modelId="{B0E7266F-D93F-49CD-802B-65650E7ED032}" srcId="{D554D9AA-80F6-46F0-A51F-769C7411956D}" destId="{066C8969-E3A1-46EA-B7C5-F8D0E0EA0380}" srcOrd="0" destOrd="0" parTransId="{EB7706DD-228F-473C-8CE9-933B25803A90}" sibTransId="{BF791255-66C1-4E91-8A6A-55B4C3AFCA4B}"/>
    <dgm:cxn modelId="{D48BCD70-130D-442B-8C8E-E706FF8921EA}" type="presOf" srcId="{B545DAC6-9AFB-4C25-97AB-E1BB2D5009C1}" destId="{3106F012-43EB-4B8D-BA85-72C54D65EB81}" srcOrd="0" destOrd="0" presId="urn:microsoft.com/office/officeart/2005/8/layout/hierarchy3"/>
    <dgm:cxn modelId="{5670B353-9545-4D6D-A405-9C9AECBBE9AA}" srcId="{D554D9AA-80F6-46F0-A51F-769C7411956D}" destId="{36FAA88B-200A-4682-812C-86041171CA08}" srcOrd="2" destOrd="0" parTransId="{1568EAA9-5BA6-4427-B472-27382A7FB390}" sibTransId="{3E958332-4E1C-45CB-890D-4BD4ECAE2F24}"/>
    <dgm:cxn modelId="{6F872277-BAB5-486E-ABAC-070ED11FEF9F}" type="presOf" srcId="{4C124195-3225-46A4-B6BD-7ADF86291960}" destId="{219363A7-67A3-42E9-83A8-3AEAF93C0FB9}" srcOrd="0" destOrd="0" presId="urn:microsoft.com/office/officeart/2005/8/layout/hierarchy3"/>
    <dgm:cxn modelId="{DB0A4359-6BB6-4B9F-9DC7-CE1B77AF02B1}" type="presOf" srcId="{0FCD228A-51F0-4F45-B9D7-EBCB1AA6CF3A}" destId="{A8A8F7CE-A03D-4841-9130-A0183C79305B}" srcOrd="1" destOrd="0" presId="urn:microsoft.com/office/officeart/2005/8/layout/hierarchy3"/>
    <dgm:cxn modelId="{F55B257B-97ED-40B4-99EB-077731FEF490}" type="presOf" srcId="{C86215DA-F8C0-4A8A-88C4-12C1BD364D76}" destId="{CB61A567-63EE-4BA6-A703-B580E7AF7DA4}" srcOrd="1" destOrd="0" presId="urn:microsoft.com/office/officeart/2005/8/layout/hierarchy3"/>
    <dgm:cxn modelId="{CDF11483-9211-49F0-95B7-CE3938531B5E}" type="presOf" srcId="{3EA060E3-763E-4E40-B524-886AEE9A6273}" destId="{8D4F577A-772F-4F64-B95F-CC508D14B286}" srcOrd="0" destOrd="0" presId="urn:microsoft.com/office/officeart/2005/8/layout/hierarchy3"/>
    <dgm:cxn modelId="{2DA56183-A482-4549-83BE-ED611FF87E1A}" srcId="{7A50EB3C-E9EC-4B90-BE7A-FC0752625258}" destId="{FFB856DC-AD7A-4921-9CA0-8FC003A2774B}" srcOrd="4" destOrd="0" parTransId="{ECC68736-C4B7-4BAE-BA32-08EF289D0D68}" sibTransId="{EE456C35-BD5A-4042-8F40-FB77712A043C}"/>
    <dgm:cxn modelId="{9010BF85-D049-4BE7-9B52-2A40F4D12864}" type="presOf" srcId="{1568EAA9-5BA6-4427-B472-27382A7FB390}" destId="{6420AE20-10E6-4868-B5A6-BE1F43EFD088}" srcOrd="0" destOrd="0" presId="urn:microsoft.com/office/officeart/2005/8/layout/hierarchy3"/>
    <dgm:cxn modelId="{6932D788-9D95-4CD2-BE7E-79F150DAC4A2}" type="presOf" srcId="{EB7706DD-228F-473C-8CE9-933B25803A90}" destId="{DF3D59B5-4CFA-4C36-908F-A6A70F4FFB56}" srcOrd="0" destOrd="0" presId="urn:microsoft.com/office/officeart/2005/8/layout/hierarchy3"/>
    <dgm:cxn modelId="{81A92D8E-0006-4182-B509-D51D7DE08B45}" srcId="{7A50EB3C-E9EC-4B90-BE7A-FC0752625258}" destId="{0FCD228A-51F0-4F45-B9D7-EBCB1AA6CF3A}" srcOrd="5" destOrd="0" parTransId="{8192B6E4-4B95-41EF-8CF0-64A50624AEA9}" sibTransId="{EB7AF8F4-A983-45B6-B82B-2D4A1F037BA5}"/>
    <dgm:cxn modelId="{45D37794-8EA3-4BC0-B0E1-9A1B404BFC2A}" type="presOf" srcId="{36FAA88B-200A-4682-812C-86041171CA08}" destId="{506F9B98-B302-4D85-B6D1-23AAC3F3F29B}" srcOrd="0" destOrd="0" presId="urn:microsoft.com/office/officeart/2005/8/layout/hierarchy3"/>
    <dgm:cxn modelId="{30092C95-2F4A-4DED-AA21-A36167394569}" srcId="{FFB856DC-AD7A-4921-9CA0-8FC003A2774B}" destId="{C9FEAF3B-DB32-408B-946C-616CCCC7F773}" srcOrd="1" destOrd="0" parTransId="{0094DA48-9F2D-45A2-ADF8-38707BD895E9}" sibTransId="{DC9F8778-1F14-43E6-802E-40446B695662}"/>
    <dgm:cxn modelId="{1A20A59A-9558-4343-AFE0-ADE7B03DBACF}" type="presOf" srcId="{D405D4BC-8B76-45D5-AB85-52AB10EA121F}" destId="{130306A7-0609-4E5B-92FA-9FC381158D8C}" srcOrd="0" destOrd="0" presId="urn:microsoft.com/office/officeart/2005/8/layout/hierarchy3"/>
    <dgm:cxn modelId="{841E569E-F62F-4FBB-9313-6AF7F9442656}" type="presOf" srcId="{C86215DA-F8C0-4A8A-88C4-12C1BD364D76}" destId="{864E0673-20EA-46B1-A8C3-416DEEF8D86F}" srcOrd="0" destOrd="0" presId="urn:microsoft.com/office/officeart/2005/8/layout/hierarchy3"/>
    <dgm:cxn modelId="{1944D89F-32FD-48AB-B77F-9E2C8C7242CD}" type="presOf" srcId="{F0E4E2EA-6931-4CA0-B801-98E26DB6B3FB}" destId="{D0D6DDC1-ABA7-4A57-A6DA-790F9D4FF724}" srcOrd="1" destOrd="0" presId="urn:microsoft.com/office/officeart/2005/8/layout/hierarchy3"/>
    <dgm:cxn modelId="{F413AFA3-72C0-4B1A-A4B0-0ECEA05347B0}" type="presOf" srcId="{9BB7B7B9-5541-45CD-9DFF-C2AD5383DFFE}" destId="{858ACD72-0EE5-4D46-B172-E3A926A2622E}" srcOrd="0" destOrd="0" presId="urn:microsoft.com/office/officeart/2005/8/layout/hierarchy3"/>
    <dgm:cxn modelId="{5CD3B4A5-63A8-4119-9CD3-D5D0BBC398A0}" srcId="{6E0F02A3-F6DD-4AC2-A310-049AA8E26358}" destId="{3EA060E3-763E-4E40-B524-886AEE9A6273}" srcOrd="2" destOrd="0" parTransId="{531FE6D9-1BD3-4E74-90B1-41EA2250EBF0}" sibTransId="{A8091AED-0AEF-4132-8142-480DD8126999}"/>
    <dgm:cxn modelId="{E142FFAA-1458-49D3-93CC-BEB50F168CBB}" type="presOf" srcId="{0094DA48-9F2D-45A2-ADF8-38707BD895E9}" destId="{E7B75DDD-094D-440F-BD8A-040A15169DD8}" srcOrd="0" destOrd="0" presId="urn:microsoft.com/office/officeart/2005/8/layout/hierarchy3"/>
    <dgm:cxn modelId="{A38D50B6-B28B-4BC1-A09E-82D5829F6922}" type="presOf" srcId="{6E0F02A3-F6DD-4AC2-A310-049AA8E26358}" destId="{11EADFF7-42EF-4BF2-A506-EB0695958598}" srcOrd="1" destOrd="0" presId="urn:microsoft.com/office/officeart/2005/8/layout/hierarchy3"/>
    <dgm:cxn modelId="{F944FBBA-D954-4615-A15D-F8A5C2985FA9}" type="presOf" srcId="{FFC0F0AA-86DD-4DAA-BB3E-92A2225A153D}" destId="{8C68B967-8E0D-43D7-9501-73397FB5BAE5}" srcOrd="0" destOrd="0" presId="urn:microsoft.com/office/officeart/2005/8/layout/hierarchy3"/>
    <dgm:cxn modelId="{CDC3B3BB-F2A0-4601-8E1D-C5BE9C52A396}" srcId="{FFB856DC-AD7A-4921-9CA0-8FC003A2774B}" destId="{8B17D2F3-805A-4AF6-A26D-6569F1FD7BD6}" srcOrd="0" destOrd="0" parTransId="{7AEAE9E3-62F6-4B20-8495-F16163DE1056}" sibTransId="{C2085D34-E677-4B76-B1A3-37C5E6090C28}"/>
    <dgm:cxn modelId="{908949C2-8E26-4B3D-BE9F-17AE66411D20}" type="presOf" srcId="{0FCD228A-51F0-4F45-B9D7-EBCB1AA6CF3A}" destId="{E6A68009-2A10-4163-805E-FEF3B47E7533}" srcOrd="0" destOrd="0" presId="urn:microsoft.com/office/officeart/2005/8/layout/hierarchy3"/>
    <dgm:cxn modelId="{327609C4-44B3-436C-805F-A61E9950A84C}" type="presOf" srcId="{19AEA1AD-1181-4991-8EE2-AC945D654924}" destId="{5EBFAE91-BEB6-428F-A6B9-6F64CA0B7A93}" srcOrd="0" destOrd="0" presId="urn:microsoft.com/office/officeart/2005/8/layout/hierarchy3"/>
    <dgm:cxn modelId="{24AB41C9-7A24-4A41-893C-D272DDC4DD68}" type="presOf" srcId="{FFB856DC-AD7A-4921-9CA0-8FC003A2774B}" destId="{2D56532F-5343-4023-9F7E-C87B9649140D}" srcOrd="1" destOrd="0" presId="urn:microsoft.com/office/officeart/2005/8/layout/hierarchy3"/>
    <dgm:cxn modelId="{58265ECC-C640-49F5-9231-B46FF201A73C}" type="presOf" srcId="{0AEC391A-BEE8-468F-B821-1D0B1596ECFA}" destId="{F808F388-33DE-4A19-9389-269BE6A0DA40}" srcOrd="0" destOrd="0" presId="urn:microsoft.com/office/officeart/2005/8/layout/hierarchy3"/>
    <dgm:cxn modelId="{AF074FCC-D186-4175-9F0F-9933A072D097}" type="presOf" srcId="{22F29E00-8DF9-47E5-BFEF-2233FD3BA5D6}" destId="{323F20CD-51B0-4890-B2B4-157E9A60A2D9}" srcOrd="0" destOrd="0" presId="urn:microsoft.com/office/officeart/2005/8/layout/hierarchy3"/>
    <dgm:cxn modelId="{5890F2CE-C4AA-4D07-96CA-685CE03C487B}" type="presOf" srcId="{531FE6D9-1BD3-4E74-90B1-41EA2250EBF0}" destId="{E050E1A6-A596-40BE-BA84-B1F7C3BE0F1C}" srcOrd="0" destOrd="0" presId="urn:microsoft.com/office/officeart/2005/8/layout/hierarchy3"/>
    <dgm:cxn modelId="{88A7B7CF-DB8A-4CC2-8E35-FA5F916F171A}" srcId="{D554D9AA-80F6-46F0-A51F-769C7411956D}" destId="{EF1CD34A-3EEE-45B2-B542-12741F0E4CA0}" srcOrd="3" destOrd="0" parTransId="{87418DBA-557F-407B-9B5E-50DF6117B27D}" sibTransId="{189089FC-4587-4564-8B25-AD9D3F66E433}"/>
    <dgm:cxn modelId="{AD0F57DF-58BF-4EF7-A64A-C9088146852C}" type="presOf" srcId="{066C8969-E3A1-46EA-B7C5-F8D0E0EA0380}" destId="{DB9BBBA9-D294-4CDD-830B-56FB163C1173}" srcOrd="0" destOrd="0" presId="urn:microsoft.com/office/officeart/2005/8/layout/hierarchy3"/>
    <dgm:cxn modelId="{59C087E0-64BD-4AF7-B87E-19DA645662E7}" type="presOf" srcId="{7AEAE9E3-62F6-4B20-8495-F16163DE1056}" destId="{93D5D8E4-119D-4D04-B0CD-C86C0950492C}" srcOrd="0" destOrd="0" presId="urn:microsoft.com/office/officeart/2005/8/layout/hierarchy3"/>
    <dgm:cxn modelId="{83C9B7E0-44E6-4806-B5D7-BF7F13CEF1F2}" type="presOf" srcId="{D554D9AA-80F6-46F0-A51F-769C7411956D}" destId="{29AD7945-7421-4B94-848D-9A58A6BD533A}" srcOrd="0" destOrd="0" presId="urn:microsoft.com/office/officeart/2005/8/layout/hierarchy3"/>
    <dgm:cxn modelId="{FB363CE5-254D-475A-99F1-C874196F167F}" type="presOf" srcId="{6389B189-67E6-4422-A502-E4A11BAE2CB2}" destId="{A6BB167E-DF25-4AF4-A2A5-4A69BD36C8DC}" srcOrd="0" destOrd="0" presId="urn:microsoft.com/office/officeart/2005/8/layout/hierarchy3"/>
    <dgm:cxn modelId="{DF8C31F0-2BB8-445B-AD78-C294C9BF5545}" srcId="{FFB856DC-AD7A-4921-9CA0-8FC003A2774B}" destId="{4C124195-3225-46A4-B6BD-7ADF86291960}" srcOrd="2" destOrd="0" parTransId="{F4B5E4D4-FA11-4DB8-83A1-61BCC1712CC3}" sibTransId="{72AD4E16-AB93-4E72-8BE9-F93623D06FAF}"/>
    <dgm:cxn modelId="{FB2A6BF1-3D14-4C4F-A705-30808AEE4A9A}" type="presOf" srcId="{D554D9AA-80F6-46F0-A51F-769C7411956D}" destId="{3D095250-D333-462A-9D0B-13EB50CC2757}" srcOrd="1" destOrd="0" presId="urn:microsoft.com/office/officeart/2005/8/layout/hierarchy3"/>
    <dgm:cxn modelId="{83A289F2-0E0A-40E9-9C67-C695D98235A9}" type="presOf" srcId="{2C29D13A-A9EB-4A10-80E7-C706AD6DC49B}" destId="{EEDE371B-997B-475A-B077-EE17D86EE02D}" srcOrd="0" destOrd="0" presId="urn:microsoft.com/office/officeart/2005/8/layout/hierarchy3"/>
    <dgm:cxn modelId="{A163CBF4-746F-478E-9A34-98131500BC83}" type="presOf" srcId="{92F5D961-A0E9-4FC8-8D89-2F2B9C94637C}" destId="{DF3D0BB9-1A0B-4522-8980-7F8B34296BA9}" srcOrd="0" destOrd="0" presId="urn:microsoft.com/office/officeart/2005/8/layout/hierarchy3"/>
    <dgm:cxn modelId="{E6A5E6F5-3AA8-43FC-B353-8CD91C19E7BD}" srcId="{7A50EB3C-E9EC-4B90-BE7A-FC0752625258}" destId="{D554D9AA-80F6-46F0-A51F-769C7411956D}" srcOrd="1" destOrd="0" parTransId="{BA83F09B-75C7-4D75-BF87-2B3D050DCB38}" sibTransId="{9D8A4678-E8DB-4C43-8487-8B4CCF01845D}"/>
    <dgm:cxn modelId="{95AA5CFA-78B8-42A5-85C6-EDF65E5046E8}" srcId="{0FCD228A-51F0-4F45-B9D7-EBCB1AA6CF3A}" destId="{9BB7B7B9-5541-45CD-9DFF-C2AD5383DFFE}" srcOrd="0" destOrd="0" parTransId="{0E3EF812-7D31-4E25-8F9A-B3A2E495E42C}" sibTransId="{9D9C2DE7-C9BC-4486-BEA1-F941C934A9BA}"/>
    <dgm:cxn modelId="{58D87AFA-205F-4844-9333-86C85A1023DD}" type="presOf" srcId="{7A50EB3C-E9EC-4B90-BE7A-FC0752625258}" destId="{8379A893-7B01-4FAE-B356-02B39782579B}" srcOrd="0" destOrd="0" presId="urn:microsoft.com/office/officeart/2005/8/layout/hierarchy3"/>
    <dgm:cxn modelId="{091C02FC-EAC6-458F-8C7A-3313B0AD57DF}" srcId="{6E0F02A3-F6DD-4AC2-A310-049AA8E26358}" destId="{2C29D13A-A9EB-4A10-80E7-C706AD6DC49B}" srcOrd="0" destOrd="0" parTransId="{6325CD88-7699-460D-A39C-22DE3465C79D}" sibTransId="{D62E9884-58DA-4B7C-9D63-F4A51F2BDCB4}"/>
    <dgm:cxn modelId="{B6DAFAFF-E06A-453D-B1FC-FB61D25C1181}" type="presOf" srcId="{6325CD88-7699-460D-A39C-22DE3465C79D}" destId="{205E2B75-1DE1-4BEF-B663-773DFF99586C}" srcOrd="0" destOrd="0" presId="urn:microsoft.com/office/officeart/2005/8/layout/hierarchy3"/>
    <dgm:cxn modelId="{4AC7C8FC-41F5-4CC2-BBEB-95257BCE2125}" type="presParOf" srcId="{8379A893-7B01-4FAE-B356-02B39782579B}" destId="{7C46772C-8F80-42B2-BC10-B44E7B151413}" srcOrd="0" destOrd="0" presId="urn:microsoft.com/office/officeart/2005/8/layout/hierarchy3"/>
    <dgm:cxn modelId="{3EF7445A-4D9A-4572-A68A-612F2DDFED91}" type="presParOf" srcId="{7C46772C-8F80-42B2-BC10-B44E7B151413}" destId="{EDBDBD44-F084-4F25-93FE-3DB867669956}" srcOrd="0" destOrd="0" presId="urn:microsoft.com/office/officeart/2005/8/layout/hierarchy3"/>
    <dgm:cxn modelId="{3A4CCE35-0BE7-4AD3-9D97-964AF0F8286C}" type="presParOf" srcId="{EDBDBD44-F084-4F25-93FE-3DB867669956}" destId="{864E0673-20EA-46B1-A8C3-416DEEF8D86F}" srcOrd="0" destOrd="0" presId="urn:microsoft.com/office/officeart/2005/8/layout/hierarchy3"/>
    <dgm:cxn modelId="{7A27C297-38CF-46FC-B62F-D926B1560881}" type="presParOf" srcId="{EDBDBD44-F084-4F25-93FE-3DB867669956}" destId="{CB61A567-63EE-4BA6-A703-B580E7AF7DA4}" srcOrd="1" destOrd="0" presId="urn:microsoft.com/office/officeart/2005/8/layout/hierarchy3"/>
    <dgm:cxn modelId="{35D9D488-C0F1-4C72-9D49-0237D640E7C5}" type="presParOf" srcId="{7C46772C-8F80-42B2-BC10-B44E7B151413}" destId="{BDAB65F1-3663-4BF4-B4C9-07EFCF4B82D7}" srcOrd="1" destOrd="0" presId="urn:microsoft.com/office/officeart/2005/8/layout/hierarchy3"/>
    <dgm:cxn modelId="{0332708A-905E-4D2E-A63F-44CBCC266506}" type="presParOf" srcId="{BDAB65F1-3663-4BF4-B4C9-07EFCF4B82D7}" destId="{253B0ABB-8A24-4CB2-8B01-71B7DBA6BD8E}" srcOrd="0" destOrd="0" presId="urn:microsoft.com/office/officeart/2005/8/layout/hierarchy3"/>
    <dgm:cxn modelId="{594FDB5C-FFC7-4A86-94CA-736F6054922E}" type="presParOf" srcId="{BDAB65F1-3663-4BF4-B4C9-07EFCF4B82D7}" destId="{F808F388-33DE-4A19-9389-269BE6A0DA40}" srcOrd="1" destOrd="0" presId="urn:microsoft.com/office/officeart/2005/8/layout/hierarchy3"/>
    <dgm:cxn modelId="{0FAE9B65-DC3C-446C-8F75-784D7D6B8A12}" type="presParOf" srcId="{BDAB65F1-3663-4BF4-B4C9-07EFCF4B82D7}" destId="{5EBFAE91-BEB6-428F-A6B9-6F64CA0B7A93}" srcOrd="2" destOrd="0" presId="urn:microsoft.com/office/officeart/2005/8/layout/hierarchy3"/>
    <dgm:cxn modelId="{6B076619-DD18-4530-8FC5-D0D6A6EB150A}" type="presParOf" srcId="{BDAB65F1-3663-4BF4-B4C9-07EFCF4B82D7}" destId="{DF3D0BB9-1A0B-4522-8980-7F8B34296BA9}" srcOrd="3" destOrd="0" presId="urn:microsoft.com/office/officeart/2005/8/layout/hierarchy3"/>
    <dgm:cxn modelId="{676EC138-50E4-44FA-A30F-CDFCDBA36F3E}" type="presParOf" srcId="{8379A893-7B01-4FAE-B356-02B39782579B}" destId="{8F8DDB8A-D3FC-4374-9395-4AB7B3BDB4CA}" srcOrd="1" destOrd="0" presId="urn:microsoft.com/office/officeart/2005/8/layout/hierarchy3"/>
    <dgm:cxn modelId="{CA72D80E-26DA-4891-9140-CC117F84EBDF}" type="presParOf" srcId="{8F8DDB8A-D3FC-4374-9395-4AB7B3BDB4CA}" destId="{4B037B89-19AE-4250-93BC-950058A48F39}" srcOrd="0" destOrd="0" presId="urn:microsoft.com/office/officeart/2005/8/layout/hierarchy3"/>
    <dgm:cxn modelId="{1AB5B48D-AC87-4F8D-8BA1-B18CC12B962E}" type="presParOf" srcId="{4B037B89-19AE-4250-93BC-950058A48F39}" destId="{29AD7945-7421-4B94-848D-9A58A6BD533A}" srcOrd="0" destOrd="0" presId="urn:microsoft.com/office/officeart/2005/8/layout/hierarchy3"/>
    <dgm:cxn modelId="{0F4A921A-A425-4FDD-BBC9-A9AF5ABD7A12}" type="presParOf" srcId="{4B037B89-19AE-4250-93BC-950058A48F39}" destId="{3D095250-D333-462A-9D0B-13EB50CC2757}" srcOrd="1" destOrd="0" presId="urn:microsoft.com/office/officeart/2005/8/layout/hierarchy3"/>
    <dgm:cxn modelId="{B5CBDB8C-7BCE-4658-B03E-5783289EF712}" type="presParOf" srcId="{8F8DDB8A-D3FC-4374-9395-4AB7B3BDB4CA}" destId="{F4457AB4-0524-4B41-95AF-F79BDAF20F6B}" srcOrd="1" destOrd="0" presId="urn:microsoft.com/office/officeart/2005/8/layout/hierarchy3"/>
    <dgm:cxn modelId="{5A3399D9-40E0-41CC-8D90-3AC3E6E801A4}" type="presParOf" srcId="{F4457AB4-0524-4B41-95AF-F79BDAF20F6B}" destId="{DF3D59B5-4CFA-4C36-908F-A6A70F4FFB56}" srcOrd="0" destOrd="0" presId="urn:microsoft.com/office/officeart/2005/8/layout/hierarchy3"/>
    <dgm:cxn modelId="{6205AA0B-71E5-4067-98A0-6BF0DACA1867}" type="presParOf" srcId="{F4457AB4-0524-4B41-95AF-F79BDAF20F6B}" destId="{DB9BBBA9-D294-4CDD-830B-56FB163C1173}" srcOrd="1" destOrd="0" presId="urn:microsoft.com/office/officeart/2005/8/layout/hierarchy3"/>
    <dgm:cxn modelId="{7D640BB3-9216-4C83-B7A9-AA616C90425B}" type="presParOf" srcId="{F4457AB4-0524-4B41-95AF-F79BDAF20F6B}" destId="{771F786A-7429-406E-9A1E-CB1F567F7D62}" srcOrd="2" destOrd="0" presId="urn:microsoft.com/office/officeart/2005/8/layout/hierarchy3"/>
    <dgm:cxn modelId="{D2C24A3E-EC3D-4497-9745-4148B04F7AE8}" type="presParOf" srcId="{F4457AB4-0524-4B41-95AF-F79BDAF20F6B}" destId="{A6BB167E-DF25-4AF4-A2A5-4A69BD36C8DC}" srcOrd="3" destOrd="0" presId="urn:microsoft.com/office/officeart/2005/8/layout/hierarchy3"/>
    <dgm:cxn modelId="{43F201CB-4536-4F47-8682-3A5F4EEC0295}" type="presParOf" srcId="{F4457AB4-0524-4B41-95AF-F79BDAF20F6B}" destId="{6420AE20-10E6-4868-B5A6-BE1F43EFD088}" srcOrd="4" destOrd="0" presId="urn:microsoft.com/office/officeart/2005/8/layout/hierarchy3"/>
    <dgm:cxn modelId="{1B87286A-F363-4B4D-830C-9AE40B16EA09}" type="presParOf" srcId="{F4457AB4-0524-4B41-95AF-F79BDAF20F6B}" destId="{506F9B98-B302-4D85-B6D1-23AAC3F3F29B}" srcOrd="5" destOrd="0" presId="urn:microsoft.com/office/officeart/2005/8/layout/hierarchy3"/>
    <dgm:cxn modelId="{FEAE89AA-87BB-447A-8698-5FCA71E30F34}" type="presParOf" srcId="{F4457AB4-0524-4B41-95AF-F79BDAF20F6B}" destId="{98CEA022-5F4D-4BA3-B3B6-782E4DEC46EF}" srcOrd="6" destOrd="0" presId="urn:microsoft.com/office/officeart/2005/8/layout/hierarchy3"/>
    <dgm:cxn modelId="{0A37A9A0-3117-42CF-8DF0-A0636F52144E}" type="presParOf" srcId="{F4457AB4-0524-4B41-95AF-F79BDAF20F6B}" destId="{BA4D6CE5-61AB-449D-9A9F-32B8D75A189F}" srcOrd="7" destOrd="0" presId="urn:microsoft.com/office/officeart/2005/8/layout/hierarchy3"/>
    <dgm:cxn modelId="{FC402888-FF13-483E-8503-E8C3BA59A2CD}" type="presParOf" srcId="{8379A893-7B01-4FAE-B356-02B39782579B}" destId="{50FF0DDF-E774-4CFC-886A-6DBA086003AF}" srcOrd="2" destOrd="0" presId="urn:microsoft.com/office/officeart/2005/8/layout/hierarchy3"/>
    <dgm:cxn modelId="{6426CF16-42DD-4045-9E08-CB540D83AD79}" type="presParOf" srcId="{50FF0DDF-E774-4CFC-886A-6DBA086003AF}" destId="{1EA5CFE0-7741-4D4D-A20E-E3C876EA5088}" srcOrd="0" destOrd="0" presId="urn:microsoft.com/office/officeart/2005/8/layout/hierarchy3"/>
    <dgm:cxn modelId="{D5CE7743-8FA8-4EE6-A3E7-9B73D335E69C}" type="presParOf" srcId="{1EA5CFE0-7741-4D4D-A20E-E3C876EA5088}" destId="{A7A53F64-3C67-41E6-B707-9D92C1AA1329}" srcOrd="0" destOrd="0" presId="urn:microsoft.com/office/officeart/2005/8/layout/hierarchy3"/>
    <dgm:cxn modelId="{9DDED5EE-8272-470C-8EE5-393EEDB090BE}" type="presParOf" srcId="{1EA5CFE0-7741-4D4D-A20E-E3C876EA5088}" destId="{D0D6DDC1-ABA7-4A57-A6DA-790F9D4FF724}" srcOrd="1" destOrd="0" presId="urn:microsoft.com/office/officeart/2005/8/layout/hierarchy3"/>
    <dgm:cxn modelId="{79D606A1-820A-43D4-B536-83A91AD2159E}" type="presParOf" srcId="{50FF0DDF-E774-4CFC-886A-6DBA086003AF}" destId="{6682F386-9E36-4B2E-A6D2-C3697CD4A1C6}" srcOrd="1" destOrd="0" presId="urn:microsoft.com/office/officeart/2005/8/layout/hierarchy3"/>
    <dgm:cxn modelId="{6142D381-7E8B-4E81-98C1-FCDBDBBCC04D}" type="presParOf" srcId="{6682F386-9E36-4B2E-A6D2-C3697CD4A1C6}" destId="{2DB11FD3-6A68-41EB-93E5-70BD73B2438B}" srcOrd="0" destOrd="0" presId="urn:microsoft.com/office/officeart/2005/8/layout/hierarchy3"/>
    <dgm:cxn modelId="{2A24DBB8-DD90-4409-927F-80650BD95754}" type="presParOf" srcId="{6682F386-9E36-4B2E-A6D2-C3697CD4A1C6}" destId="{8C68B967-8E0D-43D7-9501-73397FB5BAE5}" srcOrd="1" destOrd="0" presId="urn:microsoft.com/office/officeart/2005/8/layout/hierarchy3"/>
    <dgm:cxn modelId="{80C10A78-9323-4B09-9562-765CFC918DF0}" type="presParOf" srcId="{6682F386-9E36-4B2E-A6D2-C3697CD4A1C6}" destId="{DAA88AD6-A562-4B3A-BECA-965621DDE90C}" srcOrd="2" destOrd="0" presId="urn:microsoft.com/office/officeart/2005/8/layout/hierarchy3"/>
    <dgm:cxn modelId="{F4D2FE8D-5840-4C31-9AB2-6E36381112EF}" type="presParOf" srcId="{6682F386-9E36-4B2E-A6D2-C3697CD4A1C6}" destId="{C42A61C0-0CE8-4275-A28A-6CE7F091C2C8}" srcOrd="3" destOrd="0" presId="urn:microsoft.com/office/officeart/2005/8/layout/hierarchy3"/>
    <dgm:cxn modelId="{09662C8C-E964-48BC-9D23-066C51267590}" type="presParOf" srcId="{8379A893-7B01-4FAE-B356-02B39782579B}" destId="{68D86363-E3B9-4B16-9377-1C7ECD7CC2AE}" srcOrd="3" destOrd="0" presId="urn:microsoft.com/office/officeart/2005/8/layout/hierarchy3"/>
    <dgm:cxn modelId="{D61AE727-941E-4A6A-9669-17D3DBC33192}" type="presParOf" srcId="{68D86363-E3B9-4B16-9377-1C7ECD7CC2AE}" destId="{9D0567EC-83E7-4161-A912-5AEEE5EC876D}" srcOrd="0" destOrd="0" presId="urn:microsoft.com/office/officeart/2005/8/layout/hierarchy3"/>
    <dgm:cxn modelId="{C6440AFA-5B5F-4980-9DFE-716E2BC0FD65}" type="presParOf" srcId="{9D0567EC-83E7-4161-A912-5AEEE5EC876D}" destId="{FCD8186B-903B-4ECB-841A-2EB20F53CF33}" srcOrd="0" destOrd="0" presId="urn:microsoft.com/office/officeart/2005/8/layout/hierarchy3"/>
    <dgm:cxn modelId="{1915555B-5D92-4CA4-8346-825959A39836}" type="presParOf" srcId="{9D0567EC-83E7-4161-A912-5AEEE5EC876D}" destId="{11EADFF7-42EF-4BF2-A506-EB0695958598}" srcOrd="1" destOrd="0" presId="urn:microsoft.com/office/officeart/2005/8/layout/hierarchy3"/>
    <dgm:cxn modelId="{16A98AB2-4C3A-43C4-9886-71F36AE9BE08}" type="presParOf" srcId="{68D86363-E3B9-4B16-9377-1C7ECD7CC2AE}" destId="{8610D788-D90F-4DE3-A15A-4869AE7EC006}" srcOrd="1" destOrd="0" presId="urn:microsoft.com/office/officeart/2005/8/layout/hierarchy3"/>
    <dgm:cxn modelId="{2FBD82DC-4782-48A9-BA10-DA8D004E4D02}" type="presParOf" srcId="{8610D788-D90F-4DE3-A15A-4869AE7EC006}" destId="{205E2B75-1DE1-4BEF-B663-773DFF99586C}" srcOrd="0" destOrd="0" presId="urn:microsoft.com/office/officeart/2005/8/layout/hierarchy3"/>
    <dgm:cxn modelId="{64006E1B-9750-42CD-8212-D4DF4C21A67B}" type="presParOf" srcId="{8610D788-D90F-4DE3-A15A-4869AE7EC006}" destId="{EEDE371B-997B-475A-B077-EE17D86EE02D}" srcOrd="1" destOrd="0" presId="urn:microsoft.com/office/officeart/2005/8/layout/hierarchy3"/>
    <dgm:cxn modelId="{0D36E213-04A6-4FF1-B73A-2BEAA36FF0F5}" type="presParOf" srcId="{8610D788-D90F-4DE3-A15A-4869AE7EC006}" destId="{CA0DB3F8-0146-404A-9C3F-83BF1FEE84B3}" srcOrd="2" destOrd="0" presId="urn:microsoft.com/office/officeart/2005/8/layout/hierarchy3"/>
    <dgm:cxn modelId="{F5D4D3C5-F0B8-4B31-9BA9-9DD667B21C1F}" type="presParOf" srcId="{8610D788-D90F-4DE3-A15A-4869AE7EC006}" destId="{323F20CD-51B0-4890-B2B4-157E9A60A2D9}" srcOrd="3" destOrd="0" presId="urn:microsoft.com/office/officeart/2005/8/layout/hierarchy3"/>
    <dgm:cxn modelId="{B81A4398-F5E9-4F0E-9C74-813A33284E2F}" type="presParOf" srcId="{8610D788-D90F-4DE3-A15A-4869AE7EC006}" destId="{E050E1A6-A596-40BE-BA84-B1F7C3BE0F1C}" srcOrd="4" destOrd="0" presId="urn:microsoft.com/office/officeart/2005/8/layout/hierarchy3"/>
    <dgm:cxn modelId="{DF08FBFE-945E-49BE-B697-F99347E1B8B9}" type="presParOf" srcId="{8610D788-D90F-4DE3-A15A-4869AE7EC006}" destId="{8D4F577A-772F-4F64-B95F-CC508D14B286}" srcOrd="5" destOrd="0" presId="urn:microsoft.com/office/officeart/2005/8/layout/hierarchy3"/>
    <dgm:cxn modelId="{2A2754D7-93FA-4A49-873A-9AFAE475D37B}" type="presParOf" srcId="{8379A893-7B01-4FAE-B356-02B39782579B}" destId="{BFD82768-84D3-4882-BCF5-87D5E1DBAB85}" srcOrd="4" destOrd="0" presId="urn:microsoft.com/office/officeart/2005/8/layout/hierarchy3"/>
    <dgm:cxn modelId="{2128CF57-194D-4DB1-BB6B-393390A7C333}" type="presParOf" srcId="{BFD82768-84D3-4882-BCF5-87D5E1DBAB85}" destId="{2FE2F4B1-A14C-468F-B431-64F183F4673F}" srcOrd="0" destOrd="0" presId="urn:microsoft.com/office/officeart/2005/8/layout/hierarchy3"/>
    <dgm:cxn modelId="{D13D18F6-5081-408B-9F69-9D63A3CC5CAE}" type="presParOf" srcId="{2FE2F4B1-A14C-468F-B431-64F183F4673F}" destId="{3F899A7B-41D3-47A2-A654-7AABAEBB18D0}" srcOrd="0" destOrd="0" presId="urn:microsoft.com/office/officeart/2005/8/layout/hierarchy3"/>
    <dgm:cxn modelId="{7B27386B-C441-4654-80FA-9D4A2C4C6161}" type="presParOf" srcId="{2FE2F4B1-A14C-468F-B431-64F183F4673F}" destId="{2D56532F-5343-4023-9F7E-C87B9649140D}" srcOrd="1" destOrd="0" presId="urn:microsoft.com/office/officeart/2005/8/layout/hierarchy3"/>
    <dgm:cxn modelId="{032F1CC9-1871-4E52-9763-2D3647C0A410}" type="presParOf" srcId="{BFD82768-84D3-4882-BCF5-87D5E1DBAB85}" destId="{6328434E-81F4-40AE-878F-AAA46672E017}" srcOrd="1" destOrd="0" presId="urn:microsoft.com/office/officeart/2005/8/layout/hierarchy3"/>
    <dgm:cxn modelId="{2463345B-E51F-461F-A889-77300945D92A}" type="presParOf" srcId="{6328434E-81F4-40AE-878F-AAA46672E017}" destId="{93D5D8E4-119D-4D04-B0CD-C86C0950492C}" srcOrd="0" destOrd="0" presId="urn:microsoft.com/office/officeart/2005/8/layout/hierarchy3"/>
    <dgm:cxn modelId="{86543F74-4972-4D6E-90ED-54D56856A649}" type="presParOf" srcId="{6328434E-81F4-40AE-878F-AAA46672E017}" destId="{5F9CF600-5758-4F41-8104-C66AC03B89D4}" srcOrd="1" destOrd="0" presId="urn:microsoft.com/office/officeart/2005/8/layout/hierarchy3"/>
    <dgm:cxn modelId="{736517C7-FDF4-412C-A18D-6B938A181267}" type="presParOf" srcId="{6328434E-81F4-40AE-878F-AAA46672E017}" destId="{E7B75DDD-094D-440F-BD8A-040A15169DD8}" srcOrd="2" destOrd="0" presId="urn:microsoft.com/office/officeart/2005/8/layout/hierarchy3"/>
    <dgm:cxn modelId="{B0ED4FC9-51DB-4E69-8256-370A52A67DC8}" type="presParOf" srcId="{6328434E-81F4-40AE-878F-AAA46672E017}" destId="{F572BD50-7671-40A1-831B-65271D6F3667}" srcOrd="3" destOrd="0" presId="urn:microsoft.com/office/officeart/2005/8/layout/hierarchy3"/>
    <dgm:cxn modelId="{EB08C16C-F118-4F1A-A238-A1172EB6E436}" type="presParOf" srcId="{6328434E-81F4-40AE-878F-AAA46672E017}" destId="{3F2C80C2-32E0-4F64-A41C-74787FAE6D0B}" srcOrd="4" destOrd="0" presId="urn:microsoft.com/office/officeart/2005/8/layout/hierarchy3"/>
    <dgm:cxn modelId="{6E28E26C-F6A5-4B04-8CFF-DEC3A44E954C}" type="presParOf" srcId="{6328434E-81F4-40AE-878F-AAA46672E017}" destId="{219363A7-67A3-42E9-83A8-3AEAF93C0FB9}" srcOrd="5" destOrd="0" presId="urn:microsoft.com/office/officeart/2005/8/layout/hierarchy3"/>
    <dgm:cxn modelId="{D8912EDA-3022-4484-97F6-5A67CD85225C}" type="presParOf" srcId="{8379A893-7B01-4FAE-B356-02B39782579B}" destId="{5640737D-52BD-4071-B0F7-B1BAB333C37E}" srcOrd="5" destOrd="0" presId="urn:microsoft.com/office/officeart/2005/8/layout/hierarchy3"/>
    <dgm:cxn modelId="{6506ABD6-B63E-41BA-AB07-7E5EA96E19C1}" type="presParOf" srcId="{5640737D-52BD-4071-B0F7-B1BAB333C37E}" destId="{3E8366BE-E20B-4574-AF45-6699EE248A1A}" srcOrd="0" destOrd="0" presId="urn:microsoft.com/office/officeart/2005/8/layout/hierarchy3"/>
    <dgm:cxn modelId="{14A1F596-9E5D-4C19-B161-1D916C96D698}" type="presParOf" srcId="{3E8366BE-E20B-4574-AF45-6699EE248A1A}" destId="{E6A68009-2A10-4163-805E-FEF3B47E7533}" srcOrd="0" destOrd="0" presId="urn:microsoft.com/office/officeart/2005/8/layout/hierarchy3"/>
    <dgm:cxn modelId="{2977D3FE-C948-405A-A472-6A50A5B526CD}" type="presParOf" srcId="{3E8366BE-E20B-4574-AF45-6699EE248A1A}" destId="{A8A8F7CE-A03D-4841-9130-A0183C79305B}" srcOrd="1" destOrd="0" presId="urn:microsoft.com/office/officeart/2005/8/layout/hierarchy3"/>
    <dgm:cxn modelId="{2F34C626-2C3D-4DFF-BC68-2E1780FF8C7F}" type="presParOf" srcId="{5640737D-52BD-4071-B0F7-B1BAB333C37E}" destId="{928C6084-C2E6-4D3C-AD26-4CFBF0AC6A83}" srcOrd="1" destOrd="0" presId="urn:microsoft.com/office/officeart/2005/8/layout/hierarchy3"/>
    <dgm:cxn modelId="{4B8E099C-5738-4EE6-96C2-B9CB41B40427}" type="presParOf" srcId="{928C6084-C2E6-4D3C-AD26-4CFBF0AC6A83}" destId="{DD1490FA-360F-4540-9AE6-A3C97B6E10E3}" srcOrd="0" destOrd="0" presId="urn:microsoft.com/office/officeart/2005/8/layout/hierarchy3"/>
    <dgm:cxn modelId="{65724E57-B899-4EA0-8383-43E56BDB802F}" type="presParOf" srcId="{928C6084-C2E6-4D3C-AD26-4CFBF0AC6A83}" destId="{858ACD72-0EE5-4D46-B172-E3A926A2622E}" srcOrd="1" destOrd="0" presId="urn:microsoft.com/office/officeart/2005/8/layout/hierarchy3"/>
    <dgm:cxn modelId="{D30A3B5D-F374-4E97-8760-B916DFFF7EA2}" type="presParOf" srcId="{928C6084-C2E6-4D3C-AD26-4CFBF0AC6A83}" destId="{3106F012-43EB-4B8D-BA85-72C54D65EB81}" srcOrd="2" destOrd="0" presId="urn:microsoft.com/office/officeart/2005/8/layout/hierarchy3"/>
    <dgm:cxn modelId="{501FAA64-CF09-4B0F-95D8-F77CA77523D9}" type="presParOf" srcId="{928C6084-C2E6-4D3C-AD26-4CFBF0AC6A83}" destId="{130306A7-0609-4E5B-92FA-9FC381158D8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0FA622-2AF1-4CC8-920B-FDD5D63C4E64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1ED896DE-82D3-42CC-B000-958336E97A03}">
      <dgm:prSet phldrT="[Text]" custT="1"/>
      <dgm:spPr/>
      <dgm:t>
        <a:bodyPr/>
        <a:lstStyle/>
        <a:p>
          <a:pPr rtl="0">
            <a:lnSpc>
              <a:spcPct val="100000"/>
            </a:lnSpc>
            <a:spcAft>
              <a:spcPts val="0"/>
            </a:spcAft>
          </a:pPr>
          <a:r>
            <a:rPr lang="en-US" sz="1800" b="0">
              <a:solidFill>
                <a:srgbClr val="B53392"/>
              </a:solidFill>
            </a:rPr>
            <a:t>Grants reviewed through December.</a:t>
          </a:r>
          <a:r>
            <a:rPr lang="en-US" sz="1800" b="0">
              <a:solidFill>
                <a:srgbClr val="B53392"/>
              </a:solidFill>
              <a:latin typeface="Calibri Light" panose="020F0302020204030204"/>
            </a:rPr>
            <a:t> </a:t>
          </a:r>
          <a:endParaRPr lang="en-US" sz="1800" b="0">
            <a:solidFill>
              <a:srgbClr val="B53392"/>
            </a:solidFill>
          </a:endParaRPr>
        </a:p>
        <a:p>
          <a:pPr rtl="0">
            <a:lnSpc>
              <a:spcPct val="100000"/>
            </a:lnSpc>
            <a:spcAft>
              <a:spcPts val="0"/>
            </a:spcAft>
          </a:pPr>
          <a:r>
            <a:rPr lang="en-US" sz="1800" b="0">
              <a:solidFill>
                <a:srgbClr val="B53392"/>
              </a:solidFill>
            </a:rPr>
            <a:t>If necessary, discussions with grant applicants in January.</a:t>
          </a:r>
          <a:r>
            <a:rPr lang="en-US" sz="1800" b="0">
              <a:solidFill>
                <a:srgbClr val="B53392"/>
              </a:solidFill>
              <a:latin typeface="Calibri Light" panose="020F0302020204030204"/>
            </a:rPr>
            <a:t> </a:t>
          </a:r>
          <a:endParaRPr lang="en-US" sz="1800" b="0">
            <a:solidFill>
              <a:srgbClr val="B53392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800" b="0">
              <a:solidFill>
                <a:srgbClr val="B53392"/>
              </a:solidFill>
            </a:rPr>
            <a:t>Grant notification Feb/March </a:t>
          </a:r>
          <a:r>
            <a:rPr lang="en-US" sz="1800" b="1">
              <a:solidFill>
                <a:srgbClr val="B53392"/>
              </a:solidFill>
              <a:latin typeface="Calibri Light" panose="020F0302020204030204"/>
            </a:rPr>
            <a:t>2024</a:t>
          </a:r>
          <a:endParaRPr lang="en-US" sz="1800" b="1">
            <a:solidFill>
              <a:srgbClr val="B53392"/>
            </a:solidFill>
          </a:endParaRPr>
        </a:p>
      </dgm:t>
    </dgm:pt>
    <dgm:pt modelId="{02E22777-62B7-4506-8592-A3697B4FD484}" type="parTrans" cxnId="{DAD5A39B-CE6F-49AA-820F-896C7DB9A88B}">
      <dgm:prSet/>
      <dgm:spPr/>
      <dgm:t>
        <a:bodyPr/>
        <a:lstStyle/>
        <a:p>
          <a:endParaRPr lang="en-US"/>
        </a:p>
      </dgm:t>
    </dgm:pt>
    <dgm:pt modelId="{2249EDF8-B75B-4625-96CD-FA4365E24D72}" type="sibTrans" cxnId="{DAD5A39B-CE6F-49AA-820F-896C7DB9A88B}">
      <dgm:prSet/>
      <dgm:spPr/>
      <dgm:t>
        <a:bodyPr/>
        <a:lstStyle/>
        <a:p>
          <a:endParaRPr lang="en-US"/>
        </a:p>
      </dgm:t>
    </dgm:pt>
    <dgm:pt modelId="{508B7112-11BF-48B6-B777-154C45F97540}">
      <dgm:prSet phldrT="[Text]" custT="1"/>
      <dgm:spPr/>
      <dgm:t>
        <a:bodyPr/>
        <a:lstStyle/>
        <a:p>
          <a:r>
            <a:rPr lang="en-US" sz="1800" b="0">
              <a:solidFill>
                <a:srgbClr val="B53392"/>
              </a:solidFill>
            </a:rPr>
            <a:t>Reach out to HIF staff with questions</a:t>
          </a:r>
        </a:p>
      </dgm:t>
    </dgm:pt>
    <dgm:pt modelId="{8DA4A80E-E06A-40A2-BCB7-88DBE270AC9F}" type="parTrans" cxnId="{F8425ECA-C90C-4FC9-847C-60AAAD8991D8}">
      <dgm:prSet/>
      <dgm:spPr/>
      <dgm:t>
        <a:bodyPr/>
        <a:lstStyle/>
        <a:p>
          <a:endParaRPr lang="en-US"/>
        </a:p>
      </dgm:t>
    </dgm:pt>
    <dgm:pt modelId="{0090A0C1-E71F-4D71-AC8D-220A317179F3}" type="sibTrans" cxnId="{F8425ECA-C90C-4FC9-847C-60AAAD8991D8}">
      <dgm:prSet/>
      <dgm:spPr/>
      <dgm:t>
        <a:bodyPr/>
        <a:lstStyle/>
        <a:p>
          <a:endParaRPr lang="en-US"/>
        </a:p>
      </dgm:t>
    </dgm:pt>
    <dgm:pt modelId="{52894A27-AB9A-4D27-BFF4-1B0AEB28A6EB}">
      <dgm:prSet phldrT="[Text]" custT="1"/>
      <dgm:spPr/>
      <dgm:t>
        <a:bodyPr/>
        <a:lstStyle/>
        <a:p>
          <a:pPr rtl="0"/>
          <a:r>
            <a:rPr lang="en-US" sz="1800" b="0">
              <a:solidFill>
                <a:srgbClr val="B53392"/>
              </a:solidFill>
            </a:rPr>
            <a:t>Consider what you want to apply for</a:t>
          </a:r>
          <a:r>
            <a:rPr lang="en-US" sz="1800" b="0">
              <a:solidFill>
                <a:srgbClr val="B53392"/>
              </a:solidFill>
              <a:latin typeface="Calibri Light" panose="020F0302020204030204"/>
            </a:rPr>
            <a:t> </a:t>
          </a:r>
          <a:endParaRPr lang="en-US" sz="1800" b="0">
            <a:solidFill>
              <a:srgbClr val="B53392"/>
            </a:solidFill>
          </a:endParaRPr>
        </a:p>
      </dgm:t>
    </dgm:pt>
    <dgm:pt modelId="{2F873862-9981-4FAE-9621-8B3C831C3959}" type="parTrans" cxnId="{EFCEF1E8-631C-4BC9-831B-8FCBF549538D}">
      <dgm:prSet/>
      <dgm:spPr/>
      <dgm:t>
        <a:bodyPr/>
        <a:lstStyle/>
        <a:p>
          <a:endParaRPr lang="en-US"/>
        </a:p>
      </dgm:t>
    </dgm:pt>
    <dgm:pt modelId="{94FDF032-D501-44DF-AC72-C2E92B58FD65}" type="sibTrans" cxnId="{EFCEF1E8-631C-4BC9-831B-8FCBF549538D}">
      <dgm:prSet/>
      <dgm:spPr/>
      <dgm:t>
        <a:bodyPr/>
        <a:lstStyle/>
        <a:p>
          <a:endParaRPr lang="en-US" sz="2000" b="1">
            <a:solidFill>
              <a:srgbClr val="B53392"/>
            </a:solidFill>
          </a:endParaRPr>
        </a:p>
      </dgm:t>
    </dgm:pt>
    <dgm:pt modelId="{42110C63-99C4-4ADC-995F-C0396306D1CC}">
      <dgm:prSet phldrT="[Text]" custT="1"/>
      <dgm:spPr/>
      <dgm:t>
        <a:bodyPr/>
        <a:lstStyle/>
        <a:p>
          <a:r>
            <a:rPr lang="en-US" sz="1800" b="0">
              <a:solidFill>
                <a:srgbClr val="B53392"/>
              </a:solidFill>
            </a:rPr>
            <a:t>Ensure your organization has access to our grant portal (Foundant)</a:t>
          </a:r>
        </a:p>
      </dgm:t>
    </dgm:pt>
    <dgm:pt modelId="{CEF2C2D3-4480-4B0E-BAC4-C9A14B3A9BFA}" type="parTrans" cxnId="{BC3220CC-F870-45AC-8C79-5339F9F35C85}">
      <dgm:prSet/>
      <dgm:spPr/>
      <dgm:t>
        <a:bodyPr/>
        <a:lstStyle/>
        <a:p>
          <a:endParaRPr lang="en-US"/>
        </a:p>
      </dgm:t>
    </dgm:pt>
    <dgm:pt modelId="{B6F751EA-BED8-49D8-9DFA-5C7306A1579B}" type="sibTrans" cxnId="{BC3220CC-F870-45AC-8C79-5339F9F35C85}">
      <dgm:prSet/>
      <dgm:spPr/>
      <dgm:t>
        <a:bodyPr/>
        <a:lstStyle/>
        <a:p>
          <a:endParaRPr lang="en-US" sz="2000" b="1">
            <a:solidFill>
              <a:srgbClr val="B53392"/>
            </a:solidFill>
          </a:endParaRPr>
        </a:p>
      </dgm:t>
    </dgm:pt>
    <dgm:pt modelId="{75ACF7A7-8578-4C7A-A692-85EFBD4BED51}">
      <dgm:prSet phldrT="[Text]" custT="1"/>
      <dgm:spPr/>
      <dgm:t>
        <a:bodyPr/>
        <a:lstStyle/>
        <a:p>
          <a:pPr rtl="0"/>
          <a:r>
            <a:rPr lang="en-US" sz="1800" b="0">
              <a:solidFill>
                <a:srgbClr val="B53392"/>
              </a:solidFill>
            </a:rPr>
            <a:t>Grant application will close </a:t>
          </a:r>
          <a:r>
            <a:rPr lang="en-US" sz="1800" b="1">
              <a:solidFill>
                <a:srgbClr val="B53392"/>
              </a:solidFill>
              <a:latin typeface="Calibri Light" panose="020F0302020204030204"/>
            </a:rPr>
            <a:t>Monday</a:t>
          </a:r>
          <a:r>
            <a:rPr lang="en-US" sz="1800" b="0">
              <a:solidFill>
                <a:srgbClr val="B53392"/>
              </a:solidFill>
            </a:rPr>
            <a:t>, November 20</a:t>
          </a:r>
          <a:r>
            <a:rPr lang="en-US" sz="1800" b="0" baseline="30000">
              <a:solidFill>
                <a:srgbClr val="B53392"/>
              </a:solidFill>
            </a:rPr>
            <a:t>th</a:t>
          </a:r>
          <a:r>
            <a:rPr lang="en-US" sz="1800" b="0">
              <a:solidFill>
                <a:srgbClr val="B53392"/>
              </a:solidFill>
            </a:rPr>
            <a:t> at 5pm EST</a:t>
          </a:r>
        </a:p>
      </dgm:t>
    </dgm:pt>
    <dgm:pt modelId="{08B9E808-BA71-4232-ACC4-F7266D277224}" type="parTrans" cxnId="{680C786A-9083-45B2-8B1A-DA8691A87D12}">
      <dgm:prSet/>
      <dgm:spPr/>
      <dgm:t>
        <a:bodyPr/>
        <a:lstStyle/>
        <a:p>
          <a:endParaRPr lang="en-US"/>
        </a:p>
      </dgm:t>
    </dgm:pt>
    <dgm:pt modelId="{A290A7F7-3AED-4492-BA5E-AA7DCD4E89AE}" type="sibTrans" cxnId="{680C786A-9083-45B2-8B1A-DA8691A87D12}">
      <dgm:prSet/>
      <dgm:spPr/>
      <dgm:t>
        <a:bodyPr/>
        <a:lstStyle/>
        <a:p>
          <a:endParaRPr lang="en-US" sz="2000" b="1">
            <a:solidFill>
              <a:srgbClr val="B53392"/>
            </a:solidFill>
          </a:endParaRPr>
        </a:p>
      </dgm:t>
    </dgm:pt>
    <dgm:pt modelId="{AC43BAF4-DD72-4A85-8F6D-9798FE440A9C}" type="pres">
      <dgm:prSet presAssocID="{EC0FA622-2AF1-4CC8-920B-FDD5D63C4E64}" presName="Name0" presStyleCnt="0">
        <dgm:presLayoutVars>
          <dgm:chMax val="7"/>
          <dgm:chPref val="5"/>
        </dgm:presLayoutVars>
      </dgm:prSet>
      <dgm:spPr/>
    </dgm:pt>
    <dgm:pt modelId="{69207F2A-5A19-4198-98B5-C5F15F3FC963}" type="pres">
      <dgm:prSet presAssocID="{EC0FA622-2AF1-4CC8-920B-FDD5D63C4E64}" presName="arrowNode" presStyleLbl="node1" presStyleIdx="0" presStyleCnt="1" custLinFactNeighborX="-665" custLinFactNeighborY="-2462"/>
      <dgm:spPr/>
    </dgm:pt>
    <dgm:pt modelId="{D4C9F703-B389-4A90-B7E1-BDA7695AAB70}" type="pres">
      <dgm:prSet presAssocID="{508B7112-11BF-48B6-B777-154C45F97540}" presName="txNode1" presStyleLbl="revTx" presStyleIdx="0" presStyleCnt="5" custLinFactNeighborX="-11813" custLinFactNeighborY="5506">
        <dgm:presLayoutVars>
          <dgm:bulletEnabled val="1"/>
        </dgm:presLayoutVars>
      </dgm:prSet>
      <dgm:spPr/>
    </dgm:pt>
    <dgm:pt modelId="{58F6E268-26BB-4266-8E28-A790C3D7F424}" type="pres">
      <dgm:prSet presAssocID="{52894A27-AB9A-4D27-BFF4-1B0AEB28A6EB}" presName="txNode2" presStyleLbl="revTx" presStyleIdx="1" presStyleCnt="5" custLinFactNeighborX="-9891" custLinFactNeighborY="-28742">
        <dgm:presLayoutVars>
          <dgm:bulletEnabled val="1"/>
        </dgm:presLayoutVars>
      </dgm:prSet>
      <dgm:spPr/>
    </dgm:pt>
    <dgm:pt modelId="{E1303007-1C1A-4B3E-9A46-B6127BDC6A69}" type="pres">
      <dgm:prSet presAssocID="{94FDF032-D501-44DF-AC72-C2E92B58FD65}" presName="dotNode2" presStyleCnt="0"/>
      <dgm:spPr/>
    </dgm:pt>
    <dgm:pt modelId="{7F7793A9-E654-4736-8E0A-DCBA467AA68B}" type="pres">
      <dgm:prSet presAssocID="{94FDF032-D501-44DF-AC72-C2E92B58FD65}" presName="dotRepeatNode" presStyleLbl="fgShp" presStyleIdx="0" presStyleCnt="3"/>
      <dgm:spPr/>
    </dgm:pt>
    <dgm:pt modelId="{3BECD796-88FF-4FB0-87E5-A916DECD4B7E}" type="pres">
      <dgm:prSet presAssocID="{42110C63-99C4-4ADC-995F-C0396306D1CC}" presName="txNode3" presStyleLbl="revTx" presStyleIdx="2" presStyleCnt="5" custLinFactNeighborX="-3286" custLinFactNeighborY="28813">
        <dgm:presLayoutVars>
          <dgm:bulletEnabled val="1"/>
        </dgm:presLayoutVars>
      </dgm:prSet>
      <dgm:spPr/>
    </dgm:pt>
    <dgm:pt modelId="{44D5F219-BDB0-42DB-BC72-67B9D22BFC93}" type="pres">
      <dgm:prSet presAssocID="{B6F751EA-BED8-49D8-9DFA-5C7306A1579B}" presName="dotNode3" presStyleCnt="0"/>
      <dgm:spPr/>
    </dgm:pt>
    <dgm:pt modelId="{3D96C539-8223-4DFC-9978-C57E575083FD}" type="pres">
      <dgm:prSet presAssocID="{B6F751EA-BED8-49D8-9DFA-5C7306A1579B}" presName="dotRepeatNode" presStyleLbl="fgShp" presStyleIdx="1" presStyleCnt="3"/>
      <dgm:spPr/>
    </dgm:pt>
    <dgm:pt modelId="{F91C2585-D6E5-4C45-8E43-958855A38E7B}" type="pres">
      <dgm:prSet presAssocID="{75ACF7A7-8578-4C7A-A692-85EFBD4BED51}" presName="txNode4" presStyleLbl="revTx" presStyleIdx="3" presStyleCnt="5" custScaleX="186679" custScaleY="102668" custLinFactNeighborX="27240" custLinFactNeighborY="-49883">
        <dgm:presLayoutVars>
          <dgm:bulletEnabled val="1"/>
        </dgm:presLayoutVars>
      </dgm:prSet>
      <dgm:spPr/>
    </dgm:pt>
    <dgm:pt modelId="{D84C6D7C-B519-4AA8-878B-5E5848EC61C9}" type="pres">
      <dgm:prSet presAssocID="{A290A7F7-3AED-4492-BA5E-AA7DCD4E89AE}" presName="dotNode4" presStyleCnt="0"/>
      <dgm:spPr/>
    </dgm:pt>
    <dgm:pt modelId="{7EAFD61A-35D8-4342-BE22-6492617C4D26}" type="pres">
      <dgm:prSet presAssocID="{A290A7F7-3AED-4492-BA5E-AA7DCD4E89AE}" presName="dotRepeatNode" presStyleLbl="fgShp" presStyleIdx="2" presStyleCnt="3"/>
      <dgm:spPr/>
    </dgm:pt>
    <dgm:pt modelId="{577C3CC4-E4E0-452B-B150-F5E019EC92C9}" type="pres">
      <dgm:prSet presAssocID="{1ED896DE-82D3-42CC-B000-958336E97A03}" presName="txNode5" presStyleLbl="revTx" presStyleIdx="4" presStyleCnt="5" custScaleX="179373" custLinFactNeighborX="-15954" custLinFactNeighborY="7589">
        <dgm:presLayoutVars>
          <dgm:bulletEnabled val="1"/>
        </dgm:presLayoutVars>
      </dgm:prSet>
      <dgm:spPr/>
    </dgm:pt>
  </dgm:ptLst>
  <dgm:cxnLst>
    <dgm:cxn modelId="{575BA30C-9A43-4EAC-B8BB-05BDDD218E88}" type="presOf" srcId="{508B7112-11BF-48B6-B777-154C45F97540}" destId="{D4C9F703-B389-4A90-B7E1-BDA7695AAB70}" srcOrd="0" destOrd="0" presId="urn:microsoft.com/office/officeart/2009/3/layout/DescendingProcess"/>
    <dgm:cxn modelId="{271CA810-159F-4A72-94F9-3D9BFBDA7D81}" type="presOf" srcId="{52894A27-AB9A-4D27-BFF4-1B0AEB28A6EB}" destId="{58F6E268-26BB-4266-8E28-A790C3D7F424}" srcOrd="0" destOrd="0" presId="urn:microsoft.com/office/officeart/2009/3/layout/DescendingProcess"/>
    <dgm:cxn modelId="{768E9222-08C4-4A43-8475-5370922CF915}" type="presOf" srcId="{75ACF7A7-8578-4C7A-A692-85EFBD4BED51}" destId="{F91C2585-D6E5-4C45-8E43-958855A38E7B}" srcOrd="0" destOrd="0" presId="urn:microsoft.com/office/officeart/2009/3/layout/DescendingProcess"/>
    <dgm:cxn modelId="{ADDCB35B-3E57-4DF7-8B3F-8E5B2A5E0D25}" type="presOf" srcId="{B6F751EA-BED8-49D8-9DFA-5C7306A1579B}" destId="{3D96C539-8223-4DFC-9978-C57E575083FD}" srcOrd="0" destOrd="0" presId="urn:microsoft.com/office/officeart/2009/3/layout/DescendingProcess"/>
    <dgm:cxn modelId="{DFF0D141-9021-4F92-83FD-FA72B3AD5DA0}" type="presOf" srcId="{EC0FA622-2AF1-4CC8-920B-FDD5D63C4E64}" destId="{AC43BAF4-DD72-4A85-8F6D-9798FE440A9C}" srcOrd="0" destOrd="0" presId="urn:microsoft.com/office/officeart/2009/3/layout/DescendingProcess"/>
    <dgm:cxn modelId="{680C786A-9083-45B2-8B1A-DA8691A87D12}" srcId="{EC0FA622-2AF1-4CC8-920B-FDD5D63C4E64}" destId="{75ACF7A7-8578-4C7A-A692-85EFBD4BED51}" srcOrd="3" destOrd="0" parTransId="{08B9E808-BA71-4232-ACC4-F7266D277224}" sibTransId="{A290A7F7-3AED-4492-BA5E-AA7DCD4E89AE}"/>
    <dgm:cxn modelId="{DCCF7552-284F-4D9A-A875-0C7DF268BA87}" type="presOf" srcId="{94FDF032-D501-44DF-AC72-C2E92B58FD65}" destId="{7F7793A9-E654-4736-8E0A-DCBA467AA68B}" srcOrd="0" destOrd="0" presId="urn:microsoft.com/office/officeart/2009/3/layout/DescendingProcess"/>
    <dgm:cxn modelId="{EA617B83-8A03-4B1C-8CD3-14D0A7EBA197}" type="presOf" srcId="{1ED896DE-82D3-42CC-B000-958336E97A03}" destId="{577C3CC4-E4E0-452B-B150-F5E019EC92C9}" srcOrd="0" destOrd="0" presId="urn:microsoft.com/office/officeart/2009/3/layout/DescendingProcess"/>
    <dgm:cxn modelId="{DAD5A39B-CE6F-49AA-820F-896C7DB9A88B}" srcId="{EC0FA622-2AF1-4CC8-920B-FDD5D63C4E64}" destId="{1ED896DE-82D3-42CC-B000-958336E97A03}" srcOrd="4" destOrd="0" parTransId="{02E22777-62B7-4506-8592-A3697B4FD484}" sibTransId="{2249EDF8-B75B-4625-96CD-FA4365E24D72}"/>
    <dgm:cxn modelId="{1AC24FAF-E5E7-4759-981B-A469ADF41A91}" type="presOf" srcId="{42110C63-99C4-4ADC-995F-C0396306D1CC}" destId="{3BECD796-88FF-4FB0-87E5-A916DECD4B7E}" srcOrd="0" destOrd="0" presId="urn:microsoft.com/office/officeart/2009/3/layout/DescendingProcess"/>
    <dgm:cxn modelId="{F8425ECA-C90C-4FC9-847C-60AAAD8991D8}" srcId="{EC0FA622-2AF1-4CC8-920B-FDD5D63C4E64}" destId="{508B7112-11BF-48B6-B777-154C45F97540}" srcOrd="0" destOrd="0" parTransId="{8DA4A80E-E06A-40A2-BCB7-88DBE270AC9F}" sibTransId="{0090A0C1-E71F-4D71-AC8D-220A317179F3}"/>
    <dgm:cxn modelId="{BC3008CB-8DCE-468C-AE89-9EBB22103E20}" type="presOf" srcId="{A290A7F7-3AED-4492-BA5E-AA7DCD4E89AE}" destId="{7EAFD61A-35D8-4342-BE22-6492617C4D26}" srcOrd="0" destOrd="0" presId="urn:microsoft.com/office/officeart/2009/3/layout/DescendingProcess"/>
    <dgm:cxn modelId="{BC3220CC-F870-45AC-8C79-5339F9F35C85}" srcId="{EC0FA622-2AF1-4CC8-920B-FDD5D63C4E64}" destId="{42110C63-99C4-4ADC-995F-C0396306D1CC}" srcOrd="2" destOrd="0" parTransId="{CEF2C2D3-4480-4B0E-BAC4-C9A14B3A9BFA}" sibTransId="{B6F751EA-BED8-49D8-9DFA-5C7306A1579B}"/>
    <dgm:cxn modelId="{EFCEF1E8-631C-4BC9-831B-8FCBF549538D}" srcId="{EC0FA622-2AF1-4CC8-920B-FDD5D63C4E64}" destId="{52894A27-AB9A-4D27-BFF4-1B0AEB28A6EB}" srcOrd="1" destOrd="0" parTransId="{2F873862-9981-4FAE-9621-8B3C831C3959}" sibTransId="{94FDF032-D501-44DF-AC72-C2E92B58FD65}"/>
    <dgm:cxn modelId="{E22AA647-E9CA-45E5-97CD-2C95D4913BD7}" type="presParOf" srcId="{AC43BAF4-DD72-4A85-8F6D-9798FE440A9C}" destId="{69207F2A-5A19-4198-98B5-C5F15F3FC963}" srcOrd="0" destOrd="0" presId="urn:microsoft.com/office/officeart/2009/3/layout/DescendingProcess"/>
    <dgm:cxn modelId="{FFBBE1C5-9501-44A0-9B34-C91AAD9A3B4F}" type="presParOf" srcId="{AC43BAF4-DD72-4A85-8F6D-9798FE440A9C}" destId="{D4C9F703-B389-4A90-B7E1-BDA7695AAB70}" srcOrd="1" destOrd="0" presId="urn:microsoft.com/office/officeart/2009/3/layout/DescendingProcess"/>
    <dgm:cxn modelId="{CBB545D6-B539-49B1-883B-11D24BEB6BFE}" type="presParOf" srcId="{AC43BAF4-DD72-4A85-8F6D-9798FE440A9C}" destId="{58F6E268-26BB-4266-8E28-A790C3D7F424}" srcOrd="2" destOrd="0" presId="urn:microsoft.com/office/officeart/2009/3/layout/DescendingProcess"/>
    <dgm:cxn modelId="{9F28F52F-125D-44F5-B040-ECE081DBF9DF}" type="presParOf" srcId="{AC43BAF4-DD72-4A85-8F6D-9798FE440A9C}" destId="{E1303007-1C1A-4B3E-9A46-B6127BDC6A69}" srcOrd="3" destOrd="0" presId="urn:microsoft.com/office/officeart/2009/3/layout/DescendingProcess"/>
    <dgm:cxn modelId="{96952C78-7E96-485E-94BD-98BB906537D4}" type="presParOf" srcId="{E1303007-1C1A-4B3E-9A46-B6127BDC6A69}" destId="{7F7793A9-E654-4736-8E0A-DCBA467AA68B}" srcOrd="0" destOrd="0" presId="urn:microsoft.com/office/officeart/2009/3/layout/DescendingProcess"/>
    <dgm:cxn modelId="{277263F3-6B8F-4391-8EDE-F68DC17F8629}" type="presParOf" srcId="{AC43BAF4-DD72-4A85-8F6D-9798FE440A9C}" destId="{3BECD796-88FF-4FB0-87E5-A916DECD4B7E}" srcOrd="4" destOrd="0" presId="urn:microsoft.com/office/officeart/2009/3/layout/DescendingProcess"/>
    <dgm:cxn modelId="{787B509F-AA52-4FB9-B2FD-C230E36A1A86}" type="presParOf" srcId="{AC43BAF4-DD72-4A85-8F6D-9798FE440A9C}" destId="{44D5F219-BDB0-42DB-BC72-67B9D22BFC93}" srcOrd="5" destOrd="0" presId="urn:microsoft.com/office/officeart/2009/3/layout/DescendingProcess"/>
    <dgm:cxn modelId="{6FD2EB0F-9714-4BF2-889B-24569B7385E6}" type="presParOf" srcId="{44D5F219-BDB0-42DB-BC72-67B9D22BFC93}" destId="{3D96C539-8223-4DFC-9978-C57E575083FD}" srcOrd="0" destOrd="0" presId="urn:microsoft.com/office/officeart/2009/3/layout/DescendingProcess"/>
    <dgm:cxn modelId="{8FA7EC7B-10EA-4E25-9D08-38534AF6CC28}" type="presParOf" srcId="{AC43BAF4-DD72-4A85-8F6D-9798FE440A9C}" destId="{F91C2585-D6E5-4C45-8E43-958855A38E7B}" srcOrd="6" destOrd="0" presId="urn:microsoft.com/office/officeart/2009/3/layout/DescendingProcess"/>
    <dgm:cxn modelId="{952FBEE6-9085-40AB-8871-AC7377FECB83}" type="presParOf" srcId="{AC43BAF4-DD72-4A85-8F6D-9798FE440A9C}" destId="{D84C6D7C-B519-4AA8-878B-5E5848EC61C9}" srcOrd="7" destOrd="0" presId="urn:microsoft.com/office/officeart/2009/3/layout/DescendingProcess"/>
    <dgm:cxn modelId="{99DEAB79-4E75-4D9A-8C2C-6A23A12CF1F1}" type="presParOf" srcId="{D84C6D7C-B519-4AA8-878B-5E5848EC61C9}" destId="{7EAFD61A-35D8-4342-BE22-6492617C4D26}" srcOrd="0" destOrd="0" presId="urn:microsoft.com/office/officeart/2009/3/layout/DescendingProcess"/>
    <dgm:cxn modelId="{89499BAA-6E08-4908-9EF7-3D48837696EB}" type="presParOf" srcId="{AC43BAF4-DD72-4A85-8F6D-9798FE440A9C}" destId="{577C3CC4-E4E0-452B-B150-F5E019EC92C9}" srcOrd="8" destOrd="0" presId="urn:microsoft.com/office/officeart/2009/3/layout/DescendingProcess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7180EA-AB56-461F-A297-EF2B69289B25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A62B068-C127-48D1-99CA-9FE29A60ACFE}">
      <dgm:prSet phldrT="[Text]"/>
      <dgm:spPr>
        <a:solidFill>
          <a:srgbClr val="B53392"/>
        </a:solidFill>
      </dgm:spPr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Budget Documentation</a:t>
          </a:r>
        </a:p>
      </dgm:t>
    </dgm:pt>
    <dgm:pt modelId="{2D5C21A0-6AA0-491C-B2B5-1BFE290CE508}" type="parTrans" cxnId="{E609AE2F-770F-469F-8719-0E37BC1DA73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B4DCCC-AF1A-40AB-86A8-80BA0D605D41}" type="sibTrans" cxnId="{E609AE2F-770F-469F-8719-0E37BC1DA73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3162AD-2290-44F9-BAD3-A31C39DC0797}">
      <dgm:prSet phldrT="[Text]"/>
      <dgm:spPr>
        <a:solidFill>
          <a:srgbClr val="2659A6"/>
        </a:solidFill>
      </dgm:spPr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Mid Year and Year End Report</a:t>
          </a:r>
        </a:p>
      </dgm:t>
    </dgm:pt>
    <dgm:pt modelId="{89094A44-338F-4829-886A-DAA15B00AAC5}" type="parTrans" cxnId="{C53182BA-52E5-42FE-8399-B8E8B2D5584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8CC957-3BD4-4429-A4EF-B59B6633242B}" type="sibTrans" cxnId="{C53182BA-52E5-42FE-8399-B8E8B2D5584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138637-C58F-4FCB-8C6B-006D0E98087D}">
      <dgm:prSet phldrT="[Text]"/>
      <dgm:spPr>
        <a:solidFill>
          <a:srgbClr val="00B3BC"/>
        </a:solidFill>
      </dgm:spPr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Historically Underinvested Zip Code Data</a:t>
          </a:r>
        </a:p>
      </dgm:t>
    </dgm:pt>
    <dgm:pt modelId="{63B3A6AF-91DB-491D-A20B-0E730A918EFE}" type="parTrans" cxnId="{2F6BEC9D-17CB-4376-9640-6B25BEA5ABA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B76BD6-43B2-4A17-9D6E-36F675E1FE1B}" type="sibTrans" cxnId="{2F6BEC9D-17CB-4376-9640-6B25BEA5ABA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989237-33FD-4B58-9CC6-013CDD1776C5}">
      <dgm:prSet phldrT="[Text]"/>
      <dgm:spPr>
        <a:solidFill>
          <a:srgbClr val="0B9444"/>
        </a:solidFill>
      </dgm:spPr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Grantee Training &amp; Site Visit</a:t>
          </a:r>
        </a:p>
      </dgm:t>
    </dgm:pt>
    <dgm:pt modelId="{7427D338-0325-4BEF-B460-895ECB129B4B}" type="parTrans" cxnId="{1C999618-3709-441B-84C0-7F0EA39807E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D064AC-E729-44CE-BEA6-B1CE7F2C1595}" type="sibTrans" cxnId="{1C999618-3709-441B-84C0-7F0EA39807E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B3B068-9979-41FA-A04C-06C18FD2FB4D}">
      <dgm:prSet phldrT="[Text]"/>
      <dgm:spPr>
        <a:solidFill>
          <a:srgbClr val="F89733"/>
        </a:solidFill>
      </dgm:spPr>
      <dgm:t>
        <a:bodyPr/>
        <a:lstStyle/>
        <a:p>
          <a:r>
            <a:rPr lang="en-US">
              <a:latin typeface="Arial" panose="020B0604020202020204" pitchFamily="34" charset="0"/>
              <a:cs typeface="Arial" panose="020B0604020202020204" pitchFamily="34" charset="0"/>
            </a:rPr>
            <a:t>Clear Goals &amp; Metrics</a:t>
          </a:r>
        </a:p>
      </dgm:t>
    </dgm:pt>
    <dgm:pt modelId="{C1CD3F8D-8784-48F8-B0AA-2C5C4E5F950C}" type="parTrans" cxnId="{34FB9A11-3DAF-424A-9CC7-95BBECA9F07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3199A0-7CE0-4099-8FEA-3098629343AB}" type="sibTrans" cxnId="{34FB9A11-3DAF-424A-9CC7-95BBECA9F07D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FC0BEC-ADC7-4CB3-9AC5-C9A3808AB93C}" type="pres">
      <dgm:prSet presAssocID="{897180EA-AB56-461F-A297-EF2B69289B25}" presName="diagram" presStyleCnt="0">
        <dgm:presLayoutVars>
          <dgm:dir/>
          <dgm:resizeHandles val="exact"/>
        </dgm:presLayoutVars>
      </dgm:prSet>
      <dgm:spPr/>
    </dgm:pt>
    <dgm:pt modelId="{CC245FF7-67A1-4ABC-8F4C-DA2590943832}" type="pres">
      <dgm:prSet presAssocID="{EA62B068-C127-48D1-99CA-9FE29A60ACFE}" presName="node" presStyleLbl="node1" presStyleIdx="0" presStyleCnt="5">
        <dgm:presLayoutVars>
          <dgm:bulletEnabled val="1"/>
        </dgm:presLayoutVars>
      </dgm:prSet>
      <dgm:spPr/>
    </dgm:pt>
    <dgm:pt modelId="{F272624E-66ED-431F-8A2E-4D34C18CBEE0}" type="pres">
      <dgm:prSet presAssocID="{A6B4DCCC-AF1A-40AB-86A8-80BA0D605D41}" presName="sibTrans" presStyleCnt="0"/>
      <dgm:spPr/>
    </dgm:pt>
    <dgm:pt modelId="{AA4ACE12-66EA-4A0E-8BE6-AA69EFC1015B}" type="pres">
      <dgm:prSet presAssocID="{A73162AD-2290-44F9-BAD3-A31C39DC0797}" presName="node" presStyleLbl="node1" presStyleIdx="1" presStyleCnt="5">
        <dgm:presLayoutVars>
          <dgm:bulletEnabled val="1"/>
        </dgm:presLayoutVars>
      </dgm:prSet>
      <dgm:spPr/>
    </dgm:pt>
    <dgm:pt modelId="{AE91109B-9E8E-4879-B5A8-A06BEBDA1F8D}" type="pres">
      <dgm:prSet presAssocID="{4C8CC957-3BD4-4429-A4EF-B59B6633242B}" presName="sibTrans" presStyleCnt="0"/>
      <dgm:spPr/>
    </dgm:pt>
    <dgm:pt modelId="{FB6893D2-E66A-4D2D-98D9-68372C271E16}" type="pres">
      <dgm:prSet presAssocID="{F1138637-C58F-4FCB-8C6B-006D0E98087D}" presName="node" presStyleLbl="node1" presStyleIdx="2" presStyleCnt="5">
        <dgm:presLayoutVars>
          <dgm:bulletEnabled val="1"/>
        </dgm:presLayoutVars>
      </dgm:prSet>
      <dgm:spPr/>
    </dgm:pt>
    <dgm:pt modelId="{409D38F0-10BF-41F6-9C8C-B14801718089}" type="pres">
      <dgm:prSet presAssocID="{A1B76BD6-43B2-4A17-9D6E-36F675E1FE1B}" presName="sibTrans" presStyleCnt="0"/>
      <dgm:spPr/>
    </dgm:pt>
    <dgm:pt modelId="{F1127209-8FDA-4408-9706-E030D6CDAD9C}" type="pres">
      <dgm:prSet presAssocID="{62989237-33FD-4B58-9CC6-013CDD1776C5}" presName="node" presStyleLbl="node1" presStyleIdx="3" presStyleCnt="5">
        <dgm:presLayoutVars>
          <dgm:bulletEnabled val="1"/>
        </dgm:presLayoutVars>
      </dgm:prSet>
      <dgm:spPr/>
    </dgm:pt>
    <dgm:pt modelId="{FC35B28F-0022-42F0-9B08-07E758F1CAFC}" type="pres">
      <dgm:prSet presAssocID="{4ED064AC-E729-44CE-BEA6-B1CE7F2C1595}" presName="sibTrans" presStyleCnt="0"/>
      <dgm:spPr/>
    </dgm:pt>
    <dgm:pt modelId="{E5B61209-DFA8-47BE-A8A4-7213138F332A}" type="pres">
      <dgm:prSet presAssocID="{98B3B068-9979-41FA-A04C-06C18FD2FB4D}" presName="node" presStyleLbl="node1" presStyleIdx="4" presStyleCnt="5">
        <dgm:presLayoutVars>
          <dgm:bulletEnabled val="1"/>
        </dgm:presLayoutVars>
      </dgm:prSet>
      <dgm:spPr/>
    </dgm:pt>
  </dgm:ptLst>
  <dgm:cxnLst>
    <dgm:cxn modelId="{34FB9A11-3DAF-424A-9CC7-95BBECA9F07D}" srcId="{897180EA-AB56-461F-A297-EF2B69289B25}" destId="{98B3B068-9979-41FA-A04C-06C18FD2FB4D}" srcOrd="4" destOrd="0" parTransId="{C1CD3F8D-8784-48F8-B0AA-2C5C4E5F950C}" sibTransId="{193199A0-7CE0-4099-8FEA-3098629343AB}"/>
    <dgm:cxn modelId="{1C999618-3709-441B-84C0-7F0EA39807EA}" srcId="{897180EA-AB56-461F-A297-EF2B69289B25}" destId="{62989237-33FD-4B58-9CC6-013CDD1776C5}" srcOrd="3" destOrd="0" parTransId="{7427D338-0325-4BEF-B460-895ECB129B4B}" sibTransId="{4ED064AC-E729-44CE-BEA6-B1CE7F2C1595}"/>
    <dgm:cxn modelId="{E609AE2F-770F-469F-8719-0E37BC1DA73B}" srcId="{897180EA-AB56-461F-A297-EF2B69289B25}" destId="{EA62B068-C127-48D1-99CA-9FE29A60ACFE}" srcOrd="0" destOrd="0" parTransId="{2D5C21A0-6AA0-491C-B2B5-1BFE290CE508}" sibTransId="{A6B4DCCC-AF1A-40AB-86A8-80BA0D605D41}"/>
    <dgm:cxn modelId="{552E3C39-791C-4256-90F8-828D6806C256}" type="presOf" srcId="{A73162AD-2290-44F9-BAD3-A31C39DC0797}" destId="{AA4ACE12-66EA-4A0E-8BE6-AA69EFC1015B}" srcOrd="0" destOrd="0" presId="urn:microsoft.com/office/officeart/2005/8/layout/default"/>
    <dgm:cxn modelId="{BB0BDD5F-7C06-443D-8E5C-8E3AE8603CEA}" type="presOf" srcId="{897180EA-AB56-461F-A297-EF2B69289B25}" destId="{52FC0BEC-ADC7-4CB3-9AC5-C9A3808AB93C}" srcOrd="0" destOrd="0" presId="urn:microsoft.com/office/officeart/2005/8/layout/default"/>
    <dgm:cxn modelId="{0E9C6468-F0FD-4C64-8633-A94C740FE6B2}" type="presOf" srcId="{EA62B068-C127-48D1-99CA-9FE29A60ACFE}" destId="{CC245FF7-67A1-4ABC-8F4C-DA2590943832}" srcOrd="0" destOrd="0" presId="urn:microsoft.com/office/officeart/2005/8/layout/default"/>
    <dgm:cxn modelId="{34B55C70-69CE-490D-8AB4-6327BD2D5977}" type="presOf" srcId="{98B3B068-9979-41FA-A04C-06C18FD2FB4D}" destId="{E5B61209-DFA8-47BE-A8A4-7213138F332A}" srcOrd="0" destOrd="0" presId="urn:microsoft.com/office/officeart/2005/8/layout/default"/>
    <dgm:cxn modelId="{2F6BEC9D-17CB-4376-9640-6B25BEA5ABA0}" srcId="{897180EA-AB56-461F-A297-EF2B69289B25}" destId="{F1138637-C58F-4FCB-8C6B-006D0E98087D}" srcOrd="2" destOrd="0" parTransId="{63B3A6AF-91DB-491D-A20B-0E730A918EFE}" sibTransId="{A1B76BD6-43B2-4A17-9D6E-36F675E1FE1B}"/>
    <dgm:cxn modelId="{C53182BA-52E5-42FE-8399-B8E8B2D5584D}" srcId="{897180EA-AB56-461F-A297-EF2B69289B25}" destId="{A73162AD-2290-44F9-BAD3-A31C39DC0797}" srcOrd="1" destOrd="0" parTransId="{89094A44-338F-4829-886A-DAA15B00AAC5}" sibTransId="{4C8CC957-3BD4-4429-A4EF-B59B6633242B}"/>
    <dgm:cxn modelId="{ECEBA9BD-174A-414B-904B-29A1056D685C}" type="presOf" srcId="{F1138637-C58F-4FCB-8C6B-006D0E98087D}" destId="{FB6893D2-E66A-4D2D-98D9-68372C271E16}" srcOrd="0" destOrd="0" presId="urn:microsoft.com/office/officeart/2005/8/layout/default"/>
    <dgm:cxn modelId="{71FD4FFF-A203-4F7A-B581-C0AADC06A03F}" type="presOf" srcId="{62989237-33FD-4B58-9CC6-013CDD1776C5}" destId="{F1127209-8FDA-4408-9706-E030D6CDAD9C}" srcOrd="0" destOrd="0" presId="urn:microsoft.com/office/officeart/2005/8/layout/default"/>
    <dgm:cxn modelId="{9308EC17-7940-4D89-868C-D3825E402415}" type="presParOf" srcId="{52FC0BEC-ADC7-4CB3-9AC5-C9A3808AB93C}" destId="{CC245FF7-67A1-4ABC-8F4C-DA2590943832}" srcOrd="0" destOrd="0" presId="urn:microsoft.com/office/officeart/2005/8/layout/default"/>
    <dgm:cxn modelId="{11640D51-8BE9-48CE-9E11-0AFBB368BCF6}" type="presParOf" srcId="{52FC0BEC-ADC7-4CB3-9AC5-C9A3808AB93C}" destId="{F272624E-66ED-431F-8A2E-4D34C18CBEE0}" srcOrd="1" destOrd="0" presId="urn:microsoft.com/office/officeart/2005/8/layout/default"/>
    <dgm:cxn modelId="{DE5DB4AC-93F3-4B89-B268-9650D2941FBA}" type="presParOf" srcId="{52FC0BEC-ADC7-4CB3-9AC5-C9A3808AB93C}" destId="{AA4ACE12-66EA-4A0E-8BE6-AA69EFC1015B}" srcOrd="2" destOrd="0" presId="urn:microsoft.com/office/officeart/2005/8/layout/default"/>
    <dgm:cxn modelId="{966E3235-8CAC-447D-88A9-F2F8DA9C844E}" type="presParOf" srcId="{52FC0BEC-ADC7-4CB3-9AC5-C9A3808AB93C}" destId="{AE91109B-9E8E-4879-B5A8-A06BEBDA1F8D}" srcOrd="3" destOrd="0" presId="urn:microsoft.com/office/officeart/2005/8/layout/default"/>
    <dgm:cxn modelId="{CB7A0AC5-1738-4842-B033-ED22B77C1ECE}" type="presParOf" srcId="{52FC0BEC-ADC7-4CB3-9AC5-C9A3808AB93C}" destId="{FB6893D2-E66A-4D2D-98D9-68372C271E16}" srcOrd="4" destOrd="0" presId="urn:microsoft.com/office/officeart/2005/8/layout/default"/>
    <dgm:cxn modelId="{B31757A2-DF84-4768-9831-09AACFE8600E}" type="presParOf" srcId="{52FC0BEC-ADC7-4CB3-9AC5-C9A3808AB93C}" destId="{409D38F0-10BF-41F6-9C8C-B14801718089}" srcOrd="5" destOrd="0" presId="urn:microsoft.com/office/officeart/2005/8/layout/default"/>
    <dgm:cxn modelId="{C777067E-1688-43AD-97A9-B65D327EE653}" type="presParOf" srcId="{52FC0BEC-ADC7-4CB3-9AC5-C9A3808AB93C}" destId="{F1127209-8FDA-4408-9706-E030D6CDAD9C}" srcOrd="6" destOrd="0" presId="urn:microsoft.com/office/officeart/2005/8/layout/default"/>
    <dgm:cxn modelId="{6E9954F8-D556-476C-9A48-4E417D22148D}" type="presParOf" srcId="{52FC0BEC-ADC7-4CB3-9AC5-C9A3808AB93C}" destId="{FC35B28F-0022-42F0-9B08-07E758F1CAFC}" srcOrd="7" destOrd="0" presId="urn:microsoft.com/office/officeart/2005/8/layout/default"/>
    <dgm:cxn modelId="{0B111B6E-0727-48BD-B0E3-FC34B81E83F0}" type="presParOf" srcId="{52FC0BEC-ADC7-4CB3-9AC5-C9A3808AB93C}" destId="{E5B61209-DFA8-47BE-A8A4-7213138F332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63032-6BBA-4E9B-B23E-0F8C6ACE6EB9}">
      <dsp:nvSpPr>
        <dsp:cNvPr id="0" name=""/>
        <dsp:cNvSpPr/>
      </dsp:nvSpPr>
      <dsp:spPr>
        <a:xfrm>
          <a:off x="0" y="0"/>
          <a:ext cx="10660724" cy="100713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Collective Impact Models</a:t>
          </a:r>
        </a:p>
      </dsp:txBody>
      <dsp:txXfrm>
        <a:off x="2232858" y="0"/>
        <a:ext cx="8427865" cy="1007135"/>
      </dsp:txXfrm>
    </dsp:sp>
    <dsp:sp modelId="{D98E2140-0BD4-43AB-93FB-9CCDBAB90672}">
      <dsp:nvSpPr>
        <dsp:cNvPr id="0" name=""/>
        <dsp:cNvSpPr/>
      </dsp:nvSpPr>
      <dsp:spPr>
        <a:xfrm>
          <a:off x="100713" y="100713"/>
          <a:ext cx="2132144" cy="80570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 l="25311" t="-8318" r="25311" b="-8318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9146B7-E857-4974-BF87-D30189003437}">
      <dsp:nvSpPr>
        <dsp:cNvPr id="0" name=""/>
        <dsp:cNvSpPr/>
      </dsp:nvSpPr>
      <dsp:spPr>
        <a:xfrm>
          <a:off x="0" y="1107848"/>
          <a:ext cx="10660724" cy="1007135"/>
        </a:xfrm>
        <a:prstGeom prst="roundRect">
          <a:avLst>
            <a:gd name="adj" fmla="val 10000"/>
          </a:avLst>
        </a:prstGeom>
        <a:solidFill>
          <a:srgbClr val="2659A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Proof of Concept for Scalability</a:t>
          </a:r>
        </a:p>
      </dsp:txBody>
      <dsp:txXfrm>
        <a:off x="2232858" y="1107848"/>
        <a:ext cx="8427865" cy="1007135"/>
      </dsp:txXfrm>
    </dsp:sp>
    <dsp:sp modelId="{83805D29-A7F3-45BD-8445-B32000B9BC40}">
      <dsp:nvSpPr>
        <dsp:cNvPr id="0" name=""/>
        <dsp:cNvSpPr/>
      </dsp:nvSpPr>
      <dsp:spPr>
        <a:xfrm>
          <a:off x="100713" y="1208562"/>
          <a:ext cx="2132144" cy="80570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l="25341" t="-8447" r="25341" b="-8447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F48D5-1275-4976-87CE-04C2D8E15DDC}">
      <dsp:nvSpPr>
        <dsp:cNvPr id="0" name=""/>
        <dsp:cNvSpPr/>
      </dsp:nvSpPr>
      <dsp:spPr>
        <a:xfrm>
          <a:off x="0" y="2215697"/>
          <a:ext cx="10660724" cy="1007135"/>
        </a:xfrm>
        <a:prstGeom prst="roundRect">
          <a:avLst>
            <a:gd name="adj" fmla="val 10000"/>
          </a:avLst>
        </a:prstGeom>
        <a:solidFill>
          <a:srgbClr val="00B3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Cross-sectoral Initiatives</a:t>
          </a:r>
        </a:p>
      </dsp:txBody>
      <dsp:txXfrm>
        <a:off x="2232858" y="2215697"/>
        <a:ext cx="8427865" cy="1007135"/>
      </dsp:txXfrm>
    </dsp:sp>
    <dsp:sp modelId="{C79221B9-0EDA-432C-B5BB-EA3D157D8A08}">
      <dsp:nvSpPr>
        <dsp:cNvPr id="0" name=""/>
        <dsp:cNvSpPr/>
      </dsp:nvSpPr>
      <dsp:spPr>
        <a:xfrm>
          <a:off x="100713" y="2316410"/>
          <a:ext cx="2132144" cy="80570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 l="25311" t="-8318" r="25311" b="-8318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C15521-7F70-45D0-9074-898DE0400445}">
      <dsp:nvSpPr>
        <dsp:cNvPr id="0" name=""/>
        <dsp:cNvSpPr/>
      </dsp:nvSpPr>
      <dsp:spPr>
        <a:xfrm>
          <a:off x="0" y="3312427"/>
          <a:ext cx="10660724" cy="1007135"/>
        </a:xfrm>
        <a:prstGeom prst="roundRect">
          <a:avLst>
            <a:gd name="adj" fmla="val 10000"/>
          </a:avLst>
        </a:prstGeom>
        <a:solidFill>
          <a:srgbClr val="0B944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Equity, Diversity, and Inclusion</a:t>
          </a:r>
        </a:p>
      </dsp:txBody>
      <dsp:txXfrm>
        <a:off x="2232858" y="3312427"/>
        <a:ext cx="8427865" cy="1007135"/>
      </dsp:txXfrm>
    </dsp:sp>
    <dsp:sp modelId="{76FAF4DF-8B85-4C46-B15B-BEA2F71814B2}">
      <dsp:nvSpPr>
        <dsp:cNvPr id="0" name=""/>
        <dsp:cNvSpPr/>
      </dsp:nvSpPr>
      <dsp:spPr>
        <a:xfrm>
          <a:off x="100713" y="3424259"/>
          <a:ext cx="2132144" cy="80570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 l="25311" t="-8318" r="25311" b="-8318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7C77F2-B298-4004-9C37-B5A4C303BC1B}">
      <dsp:nvSpPr>
        <dsp:cNvPr id="0" name=""/>
        <dsp:cNvSpPr/>
      </dsp:nvSpPr>
      <dsp:spPr>
        <a:xfrm>
          <a:off x="0" y="4431394"/>
          <a:ext cx="10660724" cy="1007135"/>
        </a:xfrm>
        <a:prstGeom prst="roundRect">
          <a:avLst>
            <a:gd name="adj" fmla="val 10000"/>
          </a:avLst>
        </a:prstGeom>
        <a:solidFill>
          <a:srgbClr val="F897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Targeted, Placed-based Initiatives</a:t>
          </a:r>
        </a:p>
      </dsp:txBody>
      <dsp:txXfrm>
        <a:off x="2232858" y="4431394"/>
        <a:ext cx="8427865" cy="1007135"/>
      </dsp:txXfrm>
    </dsp:sp>
    <dsp:sp modelId="{4CF7EFA6-D473-46F1-B6E1-CD039EF877FB}">
      <dsp:nvSpPr>
        <dsp:cNvPr id="0" name=""/>
        <dsp:cNvSpPr/>
      </dsp:nvSpPr>
      <dsp:spPr>
        <a:xfrm>
          <a:off x="100713" y="4532108"/>
          <a:ext cx="2132144" cy="80570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 l="25311" t="-8318" r="25311" b="-8318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32B6AC-17E1-4048-A666-B73404AF3E7E}">
      <dsp:nvSpPr>
        <dsp:cNvPr id="0" name=""/>
        <dsp:cNvSpPr/>
      </dsp:nvSpPr>
      <dsp:spPr>
        <a:xfrm>
          <a:off x="0" y="5540841"/>
          <a:ext cx="10660724" cy="1007135"/>
        </a:xfrm>
        <a:prstGeom prst="roundRect">
          <a:avLst>
            <a:gd name="adj" fmla="val 10000"/>
          </a:avLst>
        </a:prstGeom>
        <a:solidFill>
          <a:srgbClr val="ED313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/>
            <a:t>Public-Private Partnerships</a:t>
          </a:r>
        </a:p>
      </dsp:txBody>
      <dsp:txXfrm>
        <a:off x="2232858" y="5540841"/>
        <a:ext cx="8427865" cy="1007135"/>
      </dsp:txXfrm>
    </dsp:sp>
    <dsp:sp modelId="{B68C2111-D99C-4FCA-9210-5E8094AFAFDF}">
      <dsp:nvSpPr>
        <dsp:cNvPr id="0" name=""/>
        <dsp:cNvSpPr/>
      </dsp:nvSpPr>
      <dsp:spPr>
        <a:xfrm>
          <a:off x="100713" y="5639956"/>
          <a:ext cx="2132144" cy="805708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 l="25311" t="-8318" r="25311" b="-8318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E0673-20EA-46B1-A8C3-416DEEF8D86F}">
      <dsp:nvSpPr>
        <dsp:cNvPr id="0" name=""/>
        <dsp:cNvSpPr/>
      </dsp:nvSpPr>
      <dsp:spPr>
        <a:xfrm>
          <a:off x="9832" y="659442"/>
          <a:ext cx="1584394" cy="792197"/>
        </a:xfrm>
        <a:prstGeom prst="roundRect">
          <a:avLst>
            <a:gd name="adj" fmla="val 10000"/>
          </a:avLst>
        </a:prstGeom>
        <a:solidFill>
          <a:srgbClr val="B533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rial" panose="020B0604020202020204" pitchFamily="34" charset="0"/>
              <a:cs typeface="Arial" panose="020B0604020202020204" pitchFamily="34" charset="0"/>
            </a:rPr>
            <a:t>Collective Impact</a:t>
          </a:r>
        </a:p>
      </dsp:txBody>
      <dsp:txXfrm>
        <a:off x="33035" y="682645"/>
        <a:ext cx="1537988" cy="745791"/>
      </dsp:txXfrm>
    </dsp:sp>
    <dsp:sp modelId="{253B0ABB-8A24-4CB2-8B01-71B7DBA6BD8E}">
      <dsp:nvSpPr>
        <dsp:cNvPr id="0" name=""/>
        <dsp:cNvSpPr/>
      </dsp:nvSpPr>
      <dsp:spPr>
        <a:xfrm>
          <a:off x="168271" y="1451639"/>
          <a:ext cx="158439" cy="594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4147"/>
              </a:lnTo>
              <a:lnTo>
                <a:pt x="158439" y="594147"/>
              </a:lnTo>
            </a:path>
          </a:pathLst>
        </a:custGeom>
        <a:noFill/>
        <a:ln w="12700" cap="flat" cmpd="sng" algn="ctr">
          <a:solidFill>
            <a:srgbClr val="B5339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8F388-33DE-4A19-9389-269BE6A0DA40}">
      <dsp:nvSpPr>
        <dsp:cNvPr id="0" name=""/>
        <dsp:cNvSpPr/>
      </dsp:nvSpPr>
      <dsp:spPr>
        <a:xfrm>
          <a:off x="326711" y="1649688"/>
          <a:ext cx="1267515" cy="792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5339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rgbClr val="B53392"/>
              </a:solidFill>
              <a:latin typeface="Arial" panose="020B0604020202020204" pitchFamily="34" charset="0"/>
              <a:cs typeface="Arial" panose="020B0604020202020204" pitchFamily="34" charset="0"/>
            </a:rPr>
            <a:t>Universities at Shady Grove &amp; Montgomery College, Hospitals, Nonprofits</a:t>
          </a:r>
        </a:p>
      </dsp:txBody>
      <dsp:txXfrm>
        <a:off x="349914" y="1672891"/>
        <a:ext cx="1221109" cy="745791"/>
      </dsp:txXfrm>
    </dsp:sp>
    <dsp:sp modelId="{5EBFAE91-BEB6-428F-A6B9-6F64CA0B7A93}">
      <dsp:nvSpPr>
        <dsp:cNvPr id="0" name=""/>
        <dsp:cNvSpPr/>
      </dsp:nvSpPr>
      <dsp:spPr>
        <a:xfrm>
          <a:off x="168271" y="1451639"/>
          <a:ext cx="158439" cy="1584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4394"/>
              </a:lnTo>
              <a:lnTo>
                <a:pt x="158439" y="1584394"/>
              </a:lnTo>
            </a:path>
          </a:pathLst>
        </a:custGeom>
        <a:noFill/>
        <a:ln w="12700" cap="flat" cmpd="sng" algn="ctr">
          <a:solidFill>
            <a:srgbClr val="B5339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3D0BB9-1A0B-4522-8980-7F8B34296BA9}">
      <dsp:nvSpPr>
        <dsp:cNvPr id="0" name=""/>
        <dsp:cNvSpPr/>
      </dsp:nvSpPr>
      <dsp:spPr>
        <a:xfrm>
          <a:off x="326711" y="2639934"/>
          <a:ext cx="1267515" cy="792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B5339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rgbClr val="B53392"/>
              </a:solidFill>
              <a:latin typeface="Arial" panose="020B0604020202020204" pitchFamily="34" charset="0"/>
              <a:cs typeface="Arial" panose="020B0604020202020204" pitchFamily="34" charset="0"/>
            </a:rPr>
            <a:t>Montgomery Moving Forward</a:t>
          </a:r>
        </a:p>
      </dsp:txBody>
      <dsp:txXfrm>
        <a:off x="349914" y="2663137"/>
        <a:ext cx="1221109" cy="745791"/>
      </dsp:txXfrm>
    </dsp:sp>
    <dsp:sp modelId="{29AD7945-7421-4B94-848D-9A58A6BD533A}">
      <dsp:nvSpPr>
        <dsp:cNvPr id="0" name=""/>
        <dsp:cNvSpPr/>
      </dsp:nvSpPr>
      <dsp:spPr>
        <a:xfrm>
          <a:off x="1990324" y="659442"/>
          <a:ext cx="1584394" cy="7921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rial" panose="020B0604020202020204" pitchFamily="34" charset="0"/>
              <a:cs typeface="Arial" panose="020B0604020202020204" pitchFamily="34" charset="0"/>
            </a:rPr>
            <a:t>Proof of Concept for Scalability</a:t>
          </a:r>
        </a:p>
      </dsp:txBody>
      <dsp:txXfrm>
        <a:off x="2013527" y="682645"/>
        <a:ext cx="1537988" cy="745791"/>
      </dsp:txXfrm>
    </dsp:sp>
    <dsp:sp modelId="{DF3D59B5-4CFA-4C36-908F-A6A70F4FFB56}">
      <dsp:nvSpPr>
        <dsp:cNvPr id="0" name=""/>
        <dsp:cNvSpPr/>
      </dsp:nvSpPr>
      <dsp:spPr>
        <a:xfrm>
          <a:off x="2148764" y="1451639"/>
          <a:ext cx="158439" cy="594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4147"/>
              </a:lnTo>
              <a:lnTo>
                <a:pt x="158439" y="5941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9BBBA9-D294-4CDD-830B-56FB163C1173}">
      <dsp:nvSpPr>
        <dsp:cNvPr id="0" name=""/>
        <dsp:cNvSpPr/>
      </dsp:nvSpPr>
      <dsp:spPr>
        <a:xfrm>
          <a:off x="2307203" y="1649688"/>
          <a:ext cx="1267515" cy="792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Arial" panose="020B0604020202020204" pitchFamily="34" charset="0"/>
              <a:cs typeface="Arial" panose="020B0604020202020204" pitchFamily="34" charset="0"/>
            </a:rPr>
            <a:t>Nonprofit 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Arial" panose="020B0604020202020204" pitchFamily="34" charset="0"/>
              <a:cs typeface="Arial" panose="020B0604020202020204" pitchFamily="34" charset="0"/>
            </a:rPr>
            <a:t>Service Hub</a:t>
          </a:r>
        </a:p>
      </dsp:txBody>
      <dsp:txXfrm>
        <a:off x="2330406" y="1672891"/>
        <a:ext cx="1221109" cy="745791"/>
      </dsp:txXfrm>
    </dsp:sp>
    <dsp:sp modelId="{771F786A-7429-406E-9A1E-CB1F567F7D62}">
      <dsp:nvSpPr>
        <dsp:cNvPr id="0" name=""/>
        <dsp:cNvSpPr/>
      </dsp:nvSpPr>
      <dsp:spPr>
        <a:xfrm>
          <a:off x="2148764" y="1451639"/>
          <a:ext cx="158439" cy="1584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4394"/>
              </a:lnTo>
              <a:lnTo>
                <a:pt x="158439" y="15843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B167E-DF25-4AF4-A2A5-4A69BD36C8DC}">
      <dsp:nvSpPr>
        <dsp:cNvPr id="0" name=""/>
        <dsp:cNvSpPr/>
      </dsp:nvSpPr>
      <dsp:spPr>
        <a:xfrm>
          <a:off x="2307203" y="2639934"/>
          <a:ext cx="1267515" cy="792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Arial" panose="020B0604020202020204" pitchFamily="34" charset="0"/>
              <a:cs typeface="Arial" panose="020B0604020202020204" pitchFamily="34" charset="0"/>
            </a:rPr>
            <a:t>Identity Program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Arial" panose="020B0604020202020204" pitchFamily="34" charset="0"/>
              <a:cs typeface="Arial" panose="020B0604020202020204" pitchFamily="34" charset="0"/>
            </a:rPr>
            <a:t>Trauma Responsive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Arial" panose="020B0604020202020204" pitchFamily="34" charset="0"/>
              <a:cs typeface="Arial" panose="020B0604020202020204" pitchFamily="34" charset="0"/>
            </a:rPr>
            <a:t>Ecosystem (TRE)</a:t>
          </a:r>
        </a:p>
      </dsp:txBody>
      <dsp:txXfrm>
        <a:off x="2330406" y="2663137"/>
        <a:ext cx="1221109" cy="745791"/>
      </dsp:txXfrm>
    </dsp:sp>
    <dsp:sp modelId="{6420AE20-10E6-4868-B5A6-BE1F43EFD088}">
      <dsp:nvSpPr>
        <dsp:cNvPr id="0" name=""/>
        <dsp:cNvSpPr/>
      </dsp:nvSpPr>
      <dsp:spPr>
        <a:xfrm>
          <a:off x="2148764" y="1451639"/>
          <a:ext cx="158439" cy="2574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4640"/>
              </a:lnTo>
              <a:lnTo>
                <a:pt x="158439" y="25746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6F9B98-B302-4D85-B6D1-23AAC3F3F29B}">
      <dsp:nvSpPr>
        <dsp:cNvPr id="0" name=""/>
        <dsp:cNvSpPr/>
      </dsp:nvSpPr>
      <dsp:spPr>
        <a:xfrm>
          <a:off x="2307203" y="3630181"/>
          <a:ext cx="1267515" cy="792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Arial" panose="020B0604020202020204" pitchFamily="34" charset="0"/>
              <a:cs typeface="Arial" panose="020B0604020202020204" pitchFamily="34" charset="0"/>
            </a:rPr>
            <a:t>Serving Together</a:t>
          </a:r>
        </a:p>
      </dsp:txBody>
      <dsp:txXfrm>
        <a:off x="2330406" y="3653384"/>
        <a:ext cx="1221109" cy="745791"/>
      </dsp:txXfrm>
    </dsp:sp>
    <dsp:sp modelId="{98CEA022-5F4D-4BA3-B3B6-782E4DEC46EF}">
      <dsp:nvSpPr>
        <dsp:cNvPr id="0" name=""/>
        <dsp:cNvSpPr/>
      </dsp:nvSpPr>
      <dsp:spPr>
        <a:xfrm>
          <a:off x="2148764" y="1451639"/>
          <a:ext cx="158439" cy="35648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64886"/>
              </a:lnTo>
              <a:lnTo>
                <a:pt x="158439" y="3564886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4D6CE5-61AB-449D-9A9F-32B8D75A189F}">
      <dsp:nvSpPr>
        <dsp:cNvPr id="0" name=""/>
        <dsp:cNvSpPr/>
      </dsp:nvSpPr>
      <dsp:spPr>
        <a:xfrm>
          <a:off x="2307203" y="4620427"/>
          <a:ext cx="1267515" cy="792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latin typeface="Arial" panose="020B0604020202020204" pitchFamily="34" charset="0"/>
              <a:cs typeface="Arial" panose="020B0604020202020204" pitchFamily="34" charset="0"/>
            </a:rPr>
            <a:t>Partners In Care</a:t>
          </a:r>
        </a:p>
      </dsp:txBody>
      <dsp:txXfrm>
        <a:off x="2330406" y="4643630"/>
        <a:ext cx="1221109" cy="745791"/>
      </dsp:txXfrm>
    </dsp:sp>
    <dsp:sp modelId="{A7A53F64-3C67-41E6-B707-9D92C1AA1329}">
      <dsp:nvSpPr>
        <dsp:cNvPr id="0" name=""/>
        <dsp:cNvSpPr/>
      </dsp:nvSpPr>
      <dsp:spPr>
        <a:xfrm>
          <a:off x="3970817" y="659442"/>
          <a:ext cx="1584394" cy="792197"/>
        </a:xfrm>
        <a:prstGeom prst="roundRect">
          <a:avLst>
            <a:gd name="adj" fmla="val 10000"/>
          </a:avLst>
        </a:prstGeom>
        <a:solidFill>
          <a:srgbClr val="00B3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rial" panose="020B0604020202020204" pitchFamily="34" charset="0"/>
              <a:cs typeface="Arial" panose="020B0604020202020204" pitchFamily="34" charset="0"/>
            </a:rPr>
            <a:t>Cross Sectoral</a:t>
          </a:r>
        </a:p>
      </dsp:txBody>
      <dsp:txXfrm>
        <a:off x="3994020" y="682645"/>
        <a:ext cx="1537988" cy="745791"/>
      </dsp:txXfrm>
    </dsp:sp>
    <dsp:sp modelId="{2DB11FD3-6A68-41EB-93E5-70BD73B2438B}">
      <dsp:nvSpPr>
        <dsp:cNvPr id="0" name=""/>
        <dsp:cNvSpPr/>
      </dsp:nvSpPr>
      <dsp:spPr>
        <a:xfrm>
          <a:off x="4129256" y="1451639"/>
          <a:ext cx="158439" cy="594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4147"/>
              </a:lnTo>
              <a:lnTo>
                <a:pt x="158439" y="594147"/>
              </a:lnTo>
            </a:path>
          </a:pathLst>
        </a:custGeom>
        <a:noFill/>
        <a:ln w="12700" cap="flat" cmpd="sng" algn="ctr">
          <a:solidFill>
            <a:srgbClr val="00B3B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68B967-8E0D-43D7-9501-73397FB5BAE5}">
      <dsp:nvSpPr>
        <dsp:cNvPr id="0" name=""/>
        <dsp:cNvSpPr/>
      </dsp:nvSpPr>
      <dsp:spPr>
        <a:xfrm>
          <a:off x="4287696" y="1649688"/>
          <a:ext cx="1267515" cy="79219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00B3B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rgbClr val="00B3BC"/>
              </a:solidFill>
              <a:latin typeface="Arial" panose="020B0604020202020204" pitchFamily="34" charset="0"/>
              <a:cs typeface="Arial" panose="020B0604020202020204" pitchFamily="34" charset="0"/>
            </a:rPr>
            <a:t>Fresh Produce Advanced Contract Purchasing Pilot</a:t>
          </a:r>
        </a:p>
      </dsp:txBody>
      <dsp:txXfrm>
        <a:off x="4310899" y="1672891"/>
        <a:ext cx="1221109" cy="745791"/>
      </dsp:txXfrm>
    </dsp:sp>
    <dsp:sp modelId="{DAA88AD6-A562-4B3A-BECA-965621DDE90C}">
      <dsp:nvSpPr>
        <dsp:cNvPr id="0" name=""/>
        <dsp:cNvSpPr/>
      </dsp:nvSpPr>
      <dsp:spPr>
        <a:xfrm>
          <a:off x="4129256" y="1451639"/>
          <a:ext cx="158439" cy="1584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4394"/>
              </a:lnTo>
              <a:lnTo>
                <a:pt x="158439" y="1584394"/>
              </a:lnTo>
            </a:path>
          </a:pathLst>
        </a:custGeom>
        <a:noFill/>
        <a:ln w="12700" cap="flat" cmpd="sng" algn="ctr">
          <a:solidFill>
            <a:srgbClr val="00B3B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2A61C0-0CE8-4275-A28A-6CE7F091C2C8}">
      <dsp:nvSpPr>
        <dsp:cNvPr id="0" name=""/>
        <dsp:cNvSpPr/>
      </dsp:nvSpPr>
      <dsp:spPr>
        <a:xfrm>
          <a:off x="4287696" y="2639934"/>
          <a:ext cx="1267515" cy="79219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rgbClr val="00B3BC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rgbClr val="00B3BC"/>
              </a:solidFill>
              <a:latin typeface="Arial" panose="020B0604020202020204" pitchFamily="34" charset="0"/>
              <a:cs typeface="Arial" panose="020B0604020202020204" pitchFamily="34" charset="0"/>
            </a:rPr>
            <a:t>Food is Medicine</a:t>
          </a:r>
        </a:p>
      </dsp:txBody>
      <dsp:txXfrm>
        <a:off x="4310899" y="2663137"/>
        <a:ext cx="1221109" cy="745791"/>
      </dsp:txXfrm>
    </dsp:sp>
    <dsp:sp modelId="{FCD8186B-903B-4ECB-841A-2EB20F53CF33}">
      <dsp:nvSpPr>
        <dsp:cNvPr id="0" name=""/>
        <dsp:cNvSpPr/>
      </dsp:nvSpPr>
      <dsp:spPr>
        <a:xfrm>
          <a:off x="5951309" y="659442"/>
          <a:ext cx="1584394" cy="792197"/>
        </a:xfrm>
        <a:prstGeom prst="roundRect">
          <a:avLst>
            <a:gd name="adj" fmla="val 10000"/>
          </a:avLst>
        </a:prstGeom>
        <a:solidFill>
          <a:srgbClr val="0B944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rial" panose="020B0604020202020204" pitchFamily="34" charset="0"/>
              <a:cs typeface="Arial" panose="020B0604020202020204" pitchFamily="34" charset="0"/>
            </a:rPr>
            <a:t>Social Determinants</a:t>
          </a:r>
        </a:p>
      </dsp:txBody>
      <dsp:txXfrm>
        <a:off x="5974512" y="682645"/>
        <a:ext cx="1537988" cy="745791"/>
      </dsp:txXfrm>
    </dsp:sp>
    <dsp:sp modelId="{205E2B75-1DE1-4BEF-B663-773DFF99586C}">
      <dsp:nvSpPr>
        <dsp:cNvPr id="0" name=""/>
        <dsp:cNvSpPr/>
      </dsp:nvSpPr>
      <dsp:spPr>
        <a:xfrm>
          <a:off x="6109749" y="1451639"/>
          <a:ext cx="158439" cy="594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4147"/>
              </a:lnTo>
              <a:lnTo>
                <a:pt x="158439" y="594147"/>
              </a:lnTo>
            </a:path>
          </a:pathLst>
        </a:custGeom>
        <a:noFill/>
        <a:ln w="12700" cap="flat" cmpd="sng" algn="ctr">
          <a:solidFill>
            <a:srgbClr val="0B944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DE371B-997B-475A-B077-EE17D86EE02D}">
      <dsp:nvSpPr>
        <dsp:cNvPr id="0" name=""/>
        <dsp:cNvSpPr/>
      </dsp:nvSpPr>
      <dsp:spPr>
        <a:xfrm>
          <a:off x="6268188" y="1649688"/>
          <a:ext cx="1267515" cy="792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B944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rgbClr val="0B9444"/>
              </a:solidFill>
              <a:latin typeface="Arial" panose="020B0604020202020204" pitchFamily="34" charset="0"/>
              <a:cs typeface="Arial" panose="020B0604020202020204" pitchFamily="34" charset="0"/>
            </a:rPr>
            <a:t>Healthcare Workforce Development</a:t>
          </a:r>
        </a:p>
      </dsp:txBody>
      <dsp:txXfrm>
        <a:off x="6291391" y="1672891"/>
        <a:ext cx="1221109" cy="745791"/>
      </dsp:txXfrm>
    </dsp:sp>
    <dsp:sp modelId="{CA0DB3F8-0146-404A-9C3F-83BF1FEE84B3}">
      <dsp:nvSpPr>
        <dsp:cNvPr id="0" name=""/>
        <dsp:cNvSpPr/>
      </dsp:nvSpPr>
      <dsp:spPr>
        <a:xfrm>
          <a:off x="6109749" y="1451639"/>
          <a:ext cx="158439" cy="1584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4394"/>
              </a:lnTo>
              <a:lnTo>
                <a:pt x="158439" y="1584394"/>
              </a:lnTo>
            </a:path>
          </a:pathLst>
        </a:custGeom>
        <a:noFill/>
        <a:ln w="12700" cap="flat" cmpd="sng" algn="ctr">
          <a:solidFill>
            <a:srgbClr val="0B944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3F20CD-51B0-4890-B2B4-157E9A60A2D9}">
      <dsp:nvSpPr>
        <dsp:cNvPr id="0" name=""/>
        <dsp:cNvSpPr/>
      </dsp:nvSpPr>
      <dsp:spPr>
        <a:xfrm>
          <a:off x="6268188" y="2639934"/>
          <a:ext cx="1267515" cy="792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B944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rgbClr val="0B9444"/>
              </a:solidFill>
              <a:latin typeface="Arial" panose="020B0604020202020204" pitchFamily="34" charset="0"/>
              <a:cs typeface="Arial" panose="020B0604020202020204" pitchFamily="34" charset="0"/>
            </a:rPr>
            <a:t>Food Access</a:t>
          </a:r>
        </a:p>
      </dsp:txBody>
      <dsp:txXfrm>
        <a:off x="6291391" y="2663137"/>
        <a:ext cx="1221109" cy="745791"/>
      </dsp:txXfrm>
    </dsp:sp>
    <dsp:sp modelId="{E050E1A6-A596-40BE-BA84-B1F7C3BE0F1C}">
      <dsp:nvSpPr>
        <dsp:cNvPr id="0" name=""/>
        <dsp:cNvSpPr/>
      </dsp:nvSpPr>
      <dsp:spPr>
        <a:xfrm>
          <a:off x="6109749" y="1451639"/>
          <a:ext cx="158439" cy="2574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4640"/>
              </a:lnTo>
              <a:lnTo>
                <a:pt x="158439" y="2574640"/>
              </a:lnTo>
            </a:path>
          </a:pathLst>
        </a:custGeom>
        <a:noFill/>
        <a:ln w="12700" cap="flat" cmpd="sng" algn="ctr">
          <a:solidFill>
            <a:srgbClr val="0B944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F577A-772F-4F64-B95F-CC508D14B286}">
      <dsp:nvSpPr>
        <dsp:cNvPr id="0" name=""/>
        <dsp:cNvSpPr/>
      </dsp:nvSpPr>
      <dsp:spPr>
        <a:xfrm>
          <a:off x="6268188" y="3630181"/>
          <a:ext cx="1267515" cy="792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B944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rgbClr val="0B9444"/>
              </a:solidFill>
              <a:latin typeface="Arial" panose="020B0604020202020204" pitchFamily="34" charset="0"/>
              <a:cs typeface="Arial" panose="020B0604020202020204" pitchFamily="34" charset="0"/>
            </a:rPr>
            <a:t>Housing for Homeless Prenatal Moms</a:t>
          </a:r>
        </a:p>
      </dsp:txBody>
      <dsp:txXfrm>
        <a:off x="6291391" y="3653384"/>
        <a:ext cx="1221109" cy="745791"/>
      </dsp:txXfrm>
    </dsp:sp>
    <dsp:sp modelId="{3F899A7B-41D3-47A2-A654-7AABAEBB18D0}">
      <dsp:nvSpPr>
        <dsp:cNvPr id="0" name=""/>
        <dsp:cNvSpPr/>
      </dsp:nvSpPr>
      <dsp:spPr>
        <a:xfrm>
          <a:off x="7931802" y="659442"/>
          <a:ext cx="1584394" cy="792197"/>
        </a:xfrm>
        <a:prstGeom prst="roundRect">
          <a:avLst>
            <a:gd name="adj" fmla="val 10000"/>
          </a:avLst>
        </a:prstGeom>
        <a:solidFill>
          <a:srgbClr val="F897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rial" panose="020B0604020202020204" pitchFamily="34" charset="0"/>
              <a:cs typeface="Arial" panose="020B0604020202020204" pitchFamily="34" charset="0"/>
            </a:rPr>
            <a:t>Placed-based</a:t>
          </a:r>
        </a:p>
      </dsp:txBody>
      <dsp:txXfrm>
        <a:off x="7955005" y="682645"/>
        <a:ext cx="1537988" cy="745791"/>
      </dsp:txXfrm>
    </dsp:sp>
    <dsp:sp modelId="{93D5D8E4-119D-4D04-B0CD-C86C0950492C}">
      <dsp:nvSpPr>
        <dsp:cNvPr id="0" name=""/>
        <dsp:cNvSpPr/>
      </dsp:nvSpPr>
      <dsp:spPr>
        <a:xfrm>
          <a:off x="8090241" y="1451639"/>
          <a:ext cx="158439" cy="594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4147"/>
              </a:lnTo>
              <a:lnTo>
                <a:pt x="158439" y="594147"/>
              </a:lnTo>
            </a:path>
          </a:pathLst>
        </a:custGeom>
        <a:noFill/>
        <a:ln w="12700" cap="flat" cmpd="sng" algn="ctr">
          <a:solidFill>
            <a:srgbClr val="F897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9CF600-5758-4F41-8104-C66AC03B89D4}">
      <dsp:nvSpPr>
        <dsp:cNvPr id="0" name=""/>
        <dsp:cNvSpPr/>
      </dsp:nvSpPr>
      <dsp:spPr>
        <a:xfrm>
          <a:off x="8248681" y="1649688"/>
          <a:ext cx="1267515" cy="792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897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rgbClr val="F89733"/>
              </a:solidFill>
              <a:latin typeface="Arial" panose="020B0604020202020204" pitchFamily="34" charset="0"/>
              <a:cs typeface="Arial" panose="020B0604020202020204" pitchFamily="34" charset="0"/>
            </a:rPr>
            <a:t>Thriving Germantown</a:t>
          </a:r>
        </a:p>
      </dsp:txBody>
      <dsp:txXfrm>
        <a:off x="8271884" y="1672891"/>
        <a:ext cx="1221109" cy="745791"/>
      </dsp:txXfrm>
    </dsp:sp>
    <dsp:sp modelId="{E7B75DDD-094D-440F-BD8A-040A15169DD8}">
      <dsp:nvSpPr>
        <dsp:cNvPr id="0" name=""/>
        <dsp:cNvSpPr/>
      </dsp:nvSpPr>
      <dsp:spPr>
        <a:xfrm>
          <a:off x="8090241" y="1451639"/>
          <a:ext cx="158439" cy="1584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4394"/>
              </a:lnTo>
              <a:lnTo>
                <a:pt x="158439" y="1584394"/>
              </a:lnTo>
            </a:path>
          </a:pathLst>
        </a:custGeom>
        <a:noFill/>
        <a:ln w="12700" cap="flat" cmpd="sng" algn="ctr">
          <a:solidFill>
            <a:srgbClr val="F897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72BD50-7671-40A1-831B-65271D6F3667}">
      <dsp:nvSpPr>
        <dsp:cNvPr id="0" name=""/>
        <dsp:cNvSpPr/>
      </dsp:nvSpPr>
      <dsp:spPr>
        <a:xfrm>
          <a:off x="8248681" y="2639934"/>
          <a:ext cx="1267515" cy="792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897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rgbClr val="F89733"/>
              </a:solidFill>
              <a:latin typeface="Arial" panose="020B0604020202020204" pitchFamily="34" charset="0"/>
              <a:cs typeface="Arial" panose="020B0604020202020204" pitchFamily="34" charset="0"/>
            </a:rPr>
            <a:t>Mobile Dental and Vision Clinics</a:t>
          </a:r>
        </a:p>
      </dsp:txBody>
      <dsp:txXfrm>
        <a:off x="8271884" y="2663137"/>
        <a:ext cx="1221109" cy="745791"/>
      </dsp:txXfrm>
    </dsp:sp>
    <dsp:sp modelId="{3F2C80C2-32E0-4F64-A41C-74787FAE6D0B}">
      <dsp:nvSpPr>
        <dsp:cNvPr id="0" name=""/>
        <dsp:cNvSpPr/>
      </dsp:nvSpPr>
      <dsp:spPr>
        <a:xfrm>
          <a:off x="8090241" y="1451639"/>
          <a:ext cx="158439" cy="2574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74640"/>
              </a:lnTo>
              <a:lnTo>
                <a:pt x="158439" y="2574640"/>
              </a:lnTo>
            </a:path>
          </a:pathLst>
        </a:custGeom>
        <a:noFill/>
        <a:ln w="12700" cap="flat" cmpd="sng" algn="ctr">
          <a:solidFill>
            <a:srgbClr val="F897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9363A7-67A3-42E9-83A8-3AEAF93C0FB9}">
      <dsp:nvSpPr>
        <dsp:cNvPr id="0" name=""/>
        <dsp:cNvSpPr/>
      </dsp:nvSpPr>
      <dsp:spPr>
        <a:xfrm>
          <a:off x="8248681" y="3630181"/>
          <a:ext cx="1267515" cy="792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89733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rgbClr val="F89733"/>
              </a:solidFill>
              <a:latin typeface="Arial" panose="020B0604020202020204" pitchFamily="34" charset="0"/>
              <a:cs typeface="Arial" panose="020B0604020202020204" pitchFamily="34" charset="0"/>
            </a:rPr>
            <a:t>Poolesville Collaborative</a:t>
          </a:r>
        </a:p>
      </dsp:txBody>
      <dsp:txXfrm>
        <a:off x="8271884" y="3653384"/>
        <a:ext cx="1221109" cy="745791"/>
      </dsp:txXfrm>
    </dsp:sp>
    <dsp:sp modelId="{E6A68009-2A10-4163-805E-FEF3B47E7533}">
      <dsp:nvSpPr>
        <dsp:cNvPr id="0" name=""/>
        <dsp:cNvSpPr/>
      </dsp:nvSpPr>
      <dsp:spPr>
        <a:xfrm>
          <a:off x="9912294" y="659442"/>
          <a:ext cx="1584394" cy="792197"/>
        </a:xfrm>
        <a:prstGeom prst="roundRect">
          <a:avLst>
            <a:gd name="adj" fmla="val 10000"/>
          </a:avLst>
        </a:prstGeom>
        <a:solidFill>
          <a:srgbClr val="ED313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Arial" panose="020B0604020202020204" pitchFamily="34" charset="0"/>
              <a:cs typeface="Arial" panose="020B0604020202020204" pitchFamily="34" charset="0"/>
            </a:rPr>
            <a:t>Public-Private</a:t>
          </a:r>
        </a:p>
      </dsp:txBody>
      <dsp:txXfrm>
        <a:off x="9935497" y="682645"/>
        <a:ext cx="1537988" cy="745791"/>
      </dsp:txXfrm>
    </dsp:sp>
    <dsp:sp modelId="{DD1490FA-360F-4540-9AE6-A3C97B6E10E3}">
      <dsp:nvSpPr>
        <dsp:cNvPr id="0" name=""/>
        <dsp:cNvSpPr/>
      </dsp:nvSpPr>
      <dsp:spPr>
        <a:xfrm>
          <a:off x="10070734" y="1451639"/>
          <a:ext cx="158439" cy="5941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4147"/>
              </a:lnTo>
              <a:lnTo>
                <a:pt x="158439" y="594147"/>
              </a:lnTo>
            </a:path>
          </a:pathLst>
        </a:custGeom>
        <a:noFill/>
        <a:ln w="12700" cap="flat" cmpd="sng" algn="ctr">
          <a:solidFill>
            <a:srgbClr val="ED313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ACD72-0EE5-4D46-B172-E3A926A2622E}">
      <dsp:nvSpPr>
        <dsp:cNvPr id="0" name=""/>
        <dsp:cNvSpPr/>
      </dsp:nvSpPr>
      <dsp:spPr>
        <a:xfrm>
          <a:off x="10229173" y="1649688"/>
          <a:ext cx="1267515" cy="792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ED313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rgbClr val="ED3139"/>
              </a:solidFill>
              <a:latin typeface="Arial" panose="020B0604020202020204" pitchFamily="34" charset="0"/>
              <a:cs typeface="Arial" panose="020B0604020202020204" pitchFamily="34" charset="0"/>
            </a:rPr>
            <a:t>Vision Exams in ES with NPs, DHHS, &amp; MCPS</a:t>
          </a:r>
        </a:p>
      </dsp:txBody>
      <dsp:txXfrm>
        <a:off x="10252376" y="1672891"/>
        <a:ext cx="1221109" cy="745791"/>
      </dsp:txXfrm>
    </dsp:sp>
    <dsp:sp modelId="{3106F012-43EB-4B8D-BA85-72C54D65EB81}">
      <dsp:nvSpPr>
        <dsp:cNvPr id="0" name=""/>
        <dsp:cNvSpPr/>
      </dsp:nvSpPr>
      <dsp:spPr>
        <a:xfrm>
          <a:off x="10070734" y="1451639"/>
          <a:ext cx="158439" cy="1584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4394"/>
              </a:lnTo>
              <a:lnTo>
                <a:pt x="158439" y="1584394"/>
              </a:lnTo>
            </a:path>
          </a:pathLst>
        </a:custGeom>
        <a:noFill/>
        <a:ln w="12700" cap="flat" cmpd="sng" algn="ctr">
          <a:solidFill>
            <a:srgbClr val="ED313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306A7-0609-4E5B-92FA-9FC381158D8C}">
      <dsp:nvSpPr>
        <dsp:cNvPr id="0" name=""/>
        <dsp:cNvSpPr/>
      </dsp:nvSpPr>
      <dsp:spPr>
        <a:xfrm>
          <a:off x="10229173" y="2639934"/>
          <a:ext cx="1267515" cy="7921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ED313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>
              <a:solidFill>
                <a:srgbClr val="ED3139"/>
              </a:solidFill>
              <a:latin typeface="Arial" panose="020B0604020202020204" pitchFamily="34" charset="0"/>
              <a:cs typeface="Arial" panose="020B0604020202020204" pitchFamily="34" charset="0"/>
            </a:rPr>
            <a:t>Vaccine Administration</a:t>
          </a:r>
        </a:p>
      </dsp:txBody>
      <dsp:txXfrm>
        <a:off x="10252376" y="2663137"/>
        <a:ext cx="1221109" cy="7457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07F2A-5A19-4198-98B5-C5F15F3FC963}">
      <dsp:nvSpPr>
        <dsp:cNvPr id="0" name=""/>
        <dsp:cNvSpPr/>
      </dsp:nvSpPr>
      <dsp:spPr>
        <a:xfrm rot="4396374">
          <a:off x="539798" y="1000157"/>
          <a:ext cx="4338839" cy="3025799"/>
        </a:xfrm>
        <a:prstGeom prst="swooshArrow">
          <a:avLst>
            <a:gd name="adj1" fmla="val 16310"/>
            <a:gd name="adj2" fmla="val 3137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793A9-E654-4736-8E0A-DCBA467AA68B}">
      <dsp:nvSpPr>
        <dsp:cNvPr id="0" name=""/>
        <dsp:cNvSpPr/>
      </dsp:nvSpPr>
      <dsp:spPr>
        <a:xfrm>
          <a:off x="2192715" y="1395249"/>
          <a:ext cx="109569" cy="109569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96C539-8223-4DFC-9978-C57E575083FD}">
      <dsp:nvSpPr>
        <dsp:cNvPr id="0" name=""/>
        <dsp:cNvSpPr/>
      </dsp:nvSpPr>
      <dsp:spPr>
        <a:xfrm>
          <a:off x="2942963" y="2000393"/>
          <a:ext cx="109569" cy="109569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AFD61A-35D8-4342-BE22-6492617C4D26}">
      <dsp:nvSpPr>
        <dsp:cNvPr id="0" name=""/>
        <dsp:cNvSpPr/>
      </dsp:nvSpPr>
      <dsp:spPr>
        <a:xfrm>
          <a:off x="3505235" y="2708070"/>
          <a:ext cx="109569" cy="109569"/>
        </a:xfrm>
        <a:prstGeom prst="ellipse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C9F703-B389-4A90-B7E1-BDA7695AAB70}">
      <dsp:nvSpPr>
        <dsp:cNvPr id="0" name=""/>
        <dsp:cNvSpPr/>
      </dsp:nvSpPr>
      <dsp:spPr>
        <a:xfrm>
          <a:off x="34859" y="44278"/>
          <a:ext cx="2045628" cy="804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rgbClr val="B53392"/>
              </a:solidFill>
            </a:rPr>
            <a:t>Reach out to HIF staff with questions</a:t>
          </a:r>
        </a:p>
      </dsp:txBody>
      <dsp:txXfrm>
        <a:off x="34859" y="44278"/>
        <a:ext cx="2045628" cy="804178"/>
      </dsp:txXfrm>
    </dsp:sp>
    <dsp:sp modelId="{58F6E268-26BB-4266-8E28-A790C3D7F424}">
      <dsp:nvSpPr>
        <dsp:cNvPr id="0" name=""/>
        <dsp:cNvSpPr/>
      </dsp:nvSpPr>
      <dsp:spPr>
        <a:xfrm>
          <a:off x="2524426" y="816807"/>
          <a:ext cx="2985511" cy="804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rgbClr val="B53392"/>
              </a:solidFill>
            </a:rPr>
            <a:t>Consider what you want to apply for</a:t>
          </a:r>
          <a:r>
            <a:rPr lang="en-US" sz="1800" b="0" kern="1200">
              <a:solidFill>
                <a:srgbClr val="B53392"/>
              </a:solidFill>
              <a:latin typeface="Calibri Light" panose="020F0302020204030204"/>
            </a:rPr>
            <a:t> </a:t>
          </a:r>
          <a:endParaRPr lang="en-US" sz="1800" b="0" kern="1200">
            <a:solidFill>
              <a:srgbClr val="B53392"/>
            </a:solidFill>
          </a:endParaRPr>
        </a:p>
      </dsp:txBody>
      <dsp:txXfrm>
        <a:off x="2524426" y="816807"/>
        <a:ext cx="2985511" cy="804178"/>
      </dsp:txXfrm>
    </dsp:sp>
    <dsp:sp modelId="{3BECD796-88FF-4FB0-87E5-A916DECD4B7E}">
      <dsp:nvSpPr>
        <dsp:cNvPr id="0" name=""/>
        <dsp:cNvSpPr/>
      </dsp:nvSpPr>
      <dsp:spPr>
        <a:xfrm>
          <a:off x="198390" y="1884796"/>
          <a:ext cx="2377351" cy="804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rgbClr val="B53392"/>
              </a:solidFill>
            </a:rPr>
            <a:t>Ensure your organization has access to our grant portal (Foundant)</a:t>
          </a:r>
        </a:p>
      </dsp:txBody>
      <dsp:txXfrm>
        <a:off x="198390" y="1884796"/>
        <a:ext cx="2377351" cy="804178"/>
      </dsp:txXfrm>
    </dsp:sp>
    <dsp:sp modelId="{F91C2585-D6E5-4C45-8E43-958855A38E7B}">
      <dsp:nvSpPr>
        <dsp:cNvPr id="0" name=""/>
        <dsp:cNvSpPr/>
      </dsp:nvSpPr>
      <dsp:spPr>
        <a:xfrm>
          <a:off x="3687023" y="1948889"/>
          <a:ext cx="3405919" cy="825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kern="1200">
              <a:solidFill>
                <a:srgbClr val="B53392"/>
              </a:solidFill>
            </a:rPr>
            <a:t>Grant application will close </a:t>
          </a:r>
          <a:r>
            <a:rPr lang="en-US" sz="1800" b="1" kern="1200">
              <a:solidFill>
                <a:srgbClr val="B53392"/>
              </a:solidFill>
              <a:latin typeface="Calibri Light" panose="020F0302020204030204"/>
            </a:rPr>
            <a:t>Monday</a:t>
          </a:r>
          <a:r>
            <a:rPr lang="en-US" sz="1800" b="0" kern="1200">
              <a:solidFill>
                <a:srgbClr val="B53392"/>
              </a:solidFill>
            </a:rPr>
            <a:t>, November 20</a:t>
          </a:r>
          <a:r>
            <a:rPr lang="en-US" sz="1800" b="0" kern="1200" baseline="30000">
              <a:solidFill>
                <a:srgbClr val="B53392"/>
              </a:solidFill>
            </a:rPr>
            <a:t>th</a:t>
          </a:r>
          <a:r>
            <a:rPr lang="en-US" sz="1800" b="0" kern="1200">
              <a:solidFill>
                <a:srgbClr val="B53392"/>
              </a:solidFill>
            </a:rPr>
            <a:t> at 5pm EST</a:t>
          </a:r>
        </a:p>
      </dsp:txBody>
      <dsp:txXfrm>
        <a:off x="3687023" y="1948889"/>
        <a:ext cx="3405919" cy="825633"/>
      </dsp:txXfrm>
    </dsp:sp>
    <dsp:sp modelId="{577C3CC4-E4E0-452B-B150-F5E019EC92C9}">
      <dsp:nvSpPr>
        <dsp:cNvPr id="0" name=""/>
        <dsp:cNvSpPr/>
      </dsp:nvSpPr>
      <dsp:spPr>
        <a:xfrm>
          <a:off x="1502767" y="4221935"/>
          <a:ext cx="4958520" cy="8041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t" anchorCtr="0">
          <a:noAutofit/>
        </a:bodyPr>
        <a:lstStyle/>
        <a:p>
          <a:pPr marL="0" lvl="0" indent="0" algn="ctr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0" kern="1200">
              <a:solidFill>
                <a:srgbClr val="B53392"/>
              </a:solidFill>
            </a:rPr>
            <a:t>Grants reviewed through December.</a:t>
          </a:r>
          <a:r>
            <a:rPr lang="en-US" sz="1800" b="0" kern="1200">
              <a:solidFill>
                <a:srgbClr val="B53392"/>
              </a:solidFill>
              <a:latin typeface="Calibri Light" panose="020F0302020204030204"/>
            </a:rPr>
            <a:t> </a:t>
          </a:r>
          <a:endParaRPr lang="en-US" sz="1800" b="0" kern="1200">
            <a:solidFill>
              <a:srgbClr val="B53392"/>
            </a:solidFill>
          </a:endParaRPr>
        </a:p>
        <a:p>
          <a:pPr marL="0" lvl="0" indent="0" algn="ctr" defTabSz="800100" rtl="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0" kern="1200">
              <a:solidFill>
                <a:srgbClr val="B53392"/>
              </a:solidFill>
            </a:rPr>
            <a:t>If necessary, discussions with grant applicants in January.</a:t>
          </a:r>
          <a:r>
            <a:rPr lang="en-US" sz="1800" b="0" kern="1200">
              <a:solidFill>
                <a:srgbClr val="B53392"/>
              </a:solidFill>
              <a:latin typeface="Calibri Light" panose="020F0302020204030204"/>
            </a:rPr>
            <a:t> </a:t>
          </a:r>
          <a:endParaRPr lang="en-US" sz="1800" b="0" kern="1200">
            <a:solidFill>
              <a:srgbClr val="B53392"/>
            </a:solidFill>
          </a:endParaRP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800" b="0" kern="1200">
              <a:solidFill>
                <a:srgbClr val="B53392"/>
              </a:solidFill>
            </a:rPr>
            <a:t>Grant notification Feb/March </a:t>
          </a:r>
          <a:r>
            <a:rPr lang="en-US" sz="1800" b="1" kern="1200">
              <a:solidFill>
                <a:srgbClr val="B53392"/>
              </a:solidFill>
              <a:latin typeface="Calibri Light" panose="020F0302020204030204"/>
            </a:rPr>
            <a:t>2024</a:t>
          </a:r>
          <a:endParaRPr lang="en-US" sz="1800" b="1" kern="1200">
            <a:solidFill>
              <a:srgbClr val="B53392"/>
            </a:solidFill>
          </a:endParaRPr>
        </a:p>
      </dsp:txBody>
      <dsp:txXfrm>
        <a:off x="1502767" y="4221935"/>
        <a:ext cx="4958520" cy="8041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245FF7-67A1-4ABC-8F4C-DA2590943832}">
      <dsp:nvSpPr>
        <dsp:cNvPr id="0" name=""/>
        <dsp:cNvSpPr/>
      </dsp:nvSpPr>
      <dsp:spPr>
        <a:xfrm>
          <a:off x="0" y="130589"/>
          <a:ext cx="3442229" cy="2065337"/>
        </a:xfrm>
        <a:prstGeom prst="rect">
          <a:avLst/>
        </a:prstGeom>
        <a:solidFill>
          <a:srgbClr val="B5339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latin typeface="Arial" panose="020B0604020202020204" pitchFamily="34" charset="0"/>
              <a:cs typeface="Arial" panose="020B0604020202020204" pitchFamily="34" charset="0"/>
            </a:rPr>
            <a:t>Budget Documentation</a:t>
          </a:r>
        </a:p>
      </dsp:txBody>
      <dsp:txXfrm>
        <a:off x="0" y="130589"/>
        <a:ext cx="3442229" cy="2065337"/>
      </dsp:txXfrm>
    </dsp:sp>
    <dsp:sp modelId="{AA4ACE12-66EA-4A0E-8BE6-AA69EFC1015B}">
      <dsp:nvSpPr>
        <dsp:cNvPr id="0" name=""/>
        <dsp:cNvSpPr/>
      </dsp:nvSpPr>
      <dsp:spPr>
        <a:xfrm>
          <a:off x="3786451" y="130589"/>
          <a:ext cx="3442229" cy="2065337"/>
        </a:xfrm>
        <a:prstGeom prst="rect">
          <a:avLst/>
        </a:prstGeom>
        <a:solidFill>
          <a:srgbClr val="2659A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latin typeface="Arial" panose="020B0604020202020204" pitchFamily="34" charset="0"/>
              <a:cs typeface="Arial" panose="020B0604020202020204" pitchFamily="34" charset="0"/>
            </a:rPr>
            <a:t>Mid Year and Year End Report</a:t>
          </a:r>
        </a:p>
      </dsp:txBody>
      <dsp:txXfrm>
        <a:off x="3786451" y="130589"/>
        <a:ext cx="3442229" cy="2065337"/>
      </dsp:txXfrm>
    </dsp:sp>
    <dsp:sp modelId="{FB6893D2-E66A-4D2D-98D9-68372C271E16}">
      <dsp:nvSpPr>
        <dsp:cNvPr id="0" name=""/>
        <dsp:cNvSpPr/>
      </dsp:nvSpPr>
      <dsp:spPr>
        <a:xfrm>
          <a:off x="7572903" y="130589"/>
          <a:ext cx="3442229" cy="2065337"/>
        </a:xfrm>
        <a:prstGeom prst="rect">
          <a:avLst/>
        </a:prstGeom>
        <a:solidFill>
          <a:srgbClr val="00B3B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latin typeface="Arial" panose="020B0604020202020204" pitchFamily="34" charset="0"/>
              <a:cs typeface="Arial" panose="020B0604020202020204" pitchFamily="34" charset="0"/>
            </a:rPr>
            <a:t>Historically Underinvested Zip Code Data</a:t>
          </a:r>
        </a:p>
      </dsp:txBody>
      <dsp:txXfrm>
        <a:off x="7572903" y="130589"/>
        <a:ext cx="3442229" cy="2065337"/>
      </dsp:txXfrm>
    </dsp:sp>
    <dsp:sp modelId="{F1127209-8FDA-4408-9706-E030D6CDAD9C}">
      <dsp:nvSpPr>
        <dsp:cNvPr id="0" name=""/>
        <dsp:cNvSpPr/>
      </dsp:nvSpPr>
      <dsp:spPr>
        <a:xfrm>
          <a:off x="1893225" y="2540149"/>
          <a:ext cx="3442229" cy="2065337"/>
        </a:xfrm>
        <a:prstGeom prst="rect">
          <a:avLst/>
        </a:prstGeom>
        <a:solidFill>
          <a:srgbClr val="0B944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latin typeface="Arial" panose="020B0604020202020204" pitchFamily="34" charset="0"/>
              <a:cs typeface="Arial" panose="020B0604020202020204" pitchFamily="34" charset="0"/>
            </a:rPr>
            <a:t>Grantee Training &amp; Site Visit</a:t>
          </a:r>
        </a:p>
      </dsp:txBody>
      <dsp:txXfrm>
        <a:off x="1893225" y="2540149"/>
        <a:ext cx="3442229" cy="2065337"/>
      </dsp:txXfrm>
    </dsp:sp>
    <dsp:sp modelId="{E5B61209-DFA8-47BE-A8A4-7213138F332A}">
      <dsp:nvSpPr>
        <dsp:cNvPr id="0" name=""/>
        <dsp:cNvSpPr/>
      </dsp:nvSpPr>
      <dsp:spPr>
        <a:xfrm>
          <a:off x="5679677" y="2540149"/>
          <a:ext cx="3442229" cy="2065337"/>
        </a:xfrm>
        <a:prstGeom prst="rect">
          <a:avLst/>
        </a:prstGeom>
        <a:solidFill>
          <a:srgbClr val="F8973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>
              <a:latin typeface="Arial" panose="020B0604020202020204" pitchFamily="34" charset="0"/>
              <a:cs typeface="Arial" panose="020B0604020202020204" pitchFamily="34" charset="0"/>
            </a:rPr>
            <a:t>Clear Goals &amp; Metrics</a:t>
          </a:r>
        </a:p>
      </dsp:txBody>
      <dsp:txXfrm>
        <a:off x="5679677" y="2540149"/>
        <a:ext cx="3442229" cy="2065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0.01673</cdr:x>
      <cdr:y>0.58195</cdr:y>
    </cdr:from>
    <cdr:to>
      <cdr:x>0.25678</cdr:x>
      <cdr:y>0.71259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10CBC29-659D-4F52-9D6E-7ABB66FE6F4D}"/>
            </a:ext>
          </a:extLst>
        </cdr:cNvPr>
        <cdr:cNvSpPr txBox="1"/>
      </cdr:nvSpPr>
      <cdr:spPr>
        <a:xfrm xmlns:a="http://schemas.openxmlformats.org/drawingml/2006/main">
          <a:off x="138114" y="2333624"/>
          <a:ext cx="1981200" cy="523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3EE77-DB66-478E-BF34-BF1BC59C2F60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C29D0-3E18-4C13-A4DD-4777D765C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93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C29D0-3E18-4C13-A4DD-4777D765C6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62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C29D0-3E18-4C13-A4DD-4777D765C63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238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C29D0-3E18-4C13-A4DD-4777D765C63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330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C29D0-3E18-4C13-A4DD-4777D765C63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41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C29D0-3E18-4C13-A4DD-4777D765C63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99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C29D0-3E18-4C13-A4DD-4777D765C63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82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C29D0-3E18-4C13-A4DD-4777D765C63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2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C29D0-3E18-4C13-A4DD-4777D765C63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7966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C29D0-3E18-4C13-A4DD-4777D765C63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218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C29D0-3E18-4C13-A4DD-4777D765C63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228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398E48-08A3-452E-AE47-7761D7E487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7980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C29D0-3E18-4C13-A4DD-4777D765C6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46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C29D0-3E18-4C13-A4DD-4777D765C6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14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C29D0-3E18-4C13-A4DD-4777D765C6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57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C29D0-3E18-4C13-A4DD-4777D765C6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08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Slide 11 : 1) collective impact is TG and MMF (multiple funding streams from different sectors coming together for a collective goals), 2) cross sectoral add vision clinics at schools and add Food as medicine, 3) Place based add JSSA here </a:t>
            </a:r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C29D0-3E18-4C13-A4DD-4777D765C6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30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C29D0-3E18-4C13-A4DD-4777D765C6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73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C29D0-3E18-4C13-A4DD-4777D765C6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23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Print out questions in advance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Click save often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Complete application in word first and then cut and paste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C29D0-3E18-4C13-A4DD-4777D765C63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62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67C02-49BF-9299-A0B5-AEE660033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0EAE1F-E8B0-9EED-6C9F-9C6D5898E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F80B0B-E860-2100-7ACD-BD01A465C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AEE-143C-403B-8CB9-E5520268E235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743C6-CC50-A4F4-5590-A847BF301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E76F06-16A2-D924-950C-CB7E973EE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6FBE-2901-474B-BB56-67F6B0124B5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731B62-26CE-2268-C2D0-578C7C6F98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76" y="1197912"/>
            <a:ext cx="2909976" cy="35387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D6913F0-8533-82F3-6256-5398694BE92E}"/>
              </a:ext>
            </a:extLst>
          </p:cNvPr>
          <p:cNvSpPr txBox="1"/>
          <p:nvPr userDrawn="1"/>
        </p:nvSpPr>
        <p:spPr>
          <a:xfrm>
            <a:off x="1507374" y="5827222"/>
            <a:ext cx="9177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0" kern="1200">
                <a:solidFill>
                  <a:schemeClr val="bg2">
                    <a:lumMod val="50000"/>
                  </a:schemeClr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envision a Montgomery County whose residents are served by a high-quality, comprehensive, cost-effective and sustainable healthcare system.</a:t>
            </a:r>
            <a:endParaRPr lang="en-US" sz="1600" i="0">
              <a:solidFill>
                <a:schemeClr val="bg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661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646F3-3F23-CFEF-7023-0C47EDF2D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03334A-DB26-EF9F-7C96-5A92898BA9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E3034-B77B-C5F9-52D1-9E56BA577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AEE-143C-403B-8CB9-E5520268E235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61561-2A15-4DF1-9799-2E0A7C7A6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8FE39-13B6-F315-527D-E92D39755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6FBE-2901-474B-BB56-67F6B012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4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A78A3C-B644-3617-7DBB-0199DA0675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894729-ED18-5F5C-3EA0-535FCC199C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50BF2-7DFB-3ECE-3D22-84F0D24AE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AEE-143C-403B-8CB9-E5520268E235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D28794-8FED-5B14-ED2B-C92014FF7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1086D-EB1C-A0BF-0055-75B0B0A29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6FBE-2901-474B-BB56-67F6B012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1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IF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9A32E-F8D5-4B3E-930F-22A8FD278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215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FD749-2111-4B82-A0E7-67EC36263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41506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659A6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90095-B5B6-4D11-8EE0-C31670DB0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75727" y="6356350"/>
            <a:ext cx="27432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C6E96EA2-9B79-4F72-B52C-2C89B14B7FA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71F3F1-2502-49FC-800A-1CA2CF2070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816" y="5384461"/>
            <a:ext cx="1099457" cy="133701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01DD33-D41F-433B-8DB1-AB5B9EE3D09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991808" y="1825625"/>
            <a:ext cx="4741506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659A6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B6514DD-9F75-4888-957C-47B085267C4C}"/>
              </a:ext>
            </a:extLst>
          </p:cNvPr>
          <p:cNvCxnSpPr/>
          <p:nvPr userDrawn="1"/>
        </p:nvCxnSpPr>
        <p:spPr>
          <a:xfrm>
            <a:off x="175727" y="1253024"/>
            <a:ext cx="9092964" cy="0"/>
          </a:xfrm>
          <a:prstGeom prst="line">
            <a:avLst/>
          </a:prstGeom>
          <a:ln w="19050">
            <a:solidFill>
              <a:srgbClr val="ED75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752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0EB318-B7D9-4E2D-BB21-A624ED8E9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91757-53E5-4F5B-B8FB-597797D19BF4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34D6DB-0D93-4011-9D70-0F47EF165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2227CE-412D-4855-BF99-698668A14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C0BEB-46F9-4F17-868A-9E67F408900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F40ABB-14D0-4775-A6B9-6BF8DBE1B450}"/>
              </a:ext>
            </a:extLst>
          </p:cNvPr>
          <p:cNvSpPr txBox="1"/>
          <p:nvPr userDrawn="1"/>
        </p:nvSpPr>
        <p:spPr>
          <a:xfrm>
            <a:off x="3581400" y="23813"/>
            <a:ext cx="4844143" cy="2387600"/>
          </a:xfrm>
          <a:prstGeom prst="rect">
            <a:avLst/>
          </a:prstGeom>
          <a:solidFill>
            <a:srgbClr val="99A7CB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D3C9D5-90DE-4114-81A8-8A48A2132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483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948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346326"/>
            <a:ext cx="6141156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8B9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3" descr="Bubb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4" y="1"/>
            <a:ext cx="5145087" cy="517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228600"/>
            <a:ext cx="2645833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GrayBa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73134"/>
            <a:ext cx="12192000" cy="176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31140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9547577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solidFill>
                  <a:srgbClr val="28B9B9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8723489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07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70707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70707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70707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70707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 descr="ColorBa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8263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LogoSma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913" y="5405439"/>
            <a:ext cx="198755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 bwMode="auto">
          <a:xfrm>
            <a:off x="609601" y="6604001"/>
            <a:ext cx="273261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aseline="30000" dirty="0">
                <a:solidFill>
                  <a:schemeClr val="bg1"/>
                </a:solidFill>
                <a:latin typeface="FranklinGothic-Demi" charset="0"/>
              </a:rPr>
              <a:t>www.Every-Mind.org</a:t>
            </a:r>
          </a:p>
        </p:txBody>
      </p:sp>
    </p:spTree>
    <p:extLst>
      <p:ext uri="{BB962C8B-B14F-4D97-AF65-F5344CB8AC3E}">
        <p14:creationId xmlns:p14="http://schemas.microsoft.com/office/powerpoint/2010/main" val="368751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 b="1">
                <a:solidFill>
                  <a:srgbClr val="28B9B9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rgbClr val="7DC240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2" descr="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228600"/>
            <a:ext cx="2645833" cy="103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olorBa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8263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 bwMode="auto">
          <a:xfrm>
            <a:off x="609601" y="6604001"/>
            <a:ext cx="273261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aseline="30000" dirty="0">
                <a:solidFill>
                  <a:schemeClr val="bg1"/>
                </a:solidFill>
                <a:latin typeface="FranklinGothic-Demi" charset="0"/>
              </a:rPr>
              <a:t>www.Every-Mind.org</a:t>
            </a:r>
          </a:p>
        </p:txBody>
      </p:sp>
    </p:spTree>
    <p:extLst>
      <p:ext uri="{BB962C8B-B14F-4D97-AF65-F5344CB8AC3E}">
        <p14:creationId xmlns:p14="http://schemas.microsoft.com/office/powerpoint/2010/main" val="376912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8B9B9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07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70707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70707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70707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70707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07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70707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70707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70707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70707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 descr="ColorBa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8263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LogoSma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913" y="5405439"/>
            <a:ext cx="198755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 bwMode="auto">
          <a:xfrm>
            <a:off x="609601" y="6604001"/>
            <a:ext cx="273261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aseline="30000" dirty="0">
                <a:solidFill>
                  <a:schemeClr val="bg1"/>
                </a:solidFill>
                <a:latin typeface="FranklinGothic-Demi" charset="0"/>
              </a:rPr>
              <a:t>www.Every-Mind.org</a:t>
            </a:r>
          </a:p>
        </p:txBody>
      </p:sp>
    </p:spTree>
    <p:extLst>
      <p:ext uri="{BB962C8B-B14F-4D97-AF65-F5344CB8AC3E}">
        <p14:creationId xmlns:p14="http://schemas.microsoft.com/office/powerpoint/2010/main" val="907266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8B9B9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7DC240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07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70707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70707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70707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70707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7DC240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07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70707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70707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70707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70707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 descr="ColorBa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8263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LogoSma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913" y="5405439"/>
            <a:ext cx="198755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itle 2"/>
          <p:cNvSpPr txBox="1">
            <a:spLocks/>
          </p:cNvSpPr>
          <p:nvPr/>
        </p:nvSpPr>
        <p:spPr bwMode="auto">
          <a:xfrm>
            <a:off x="609601" y="6604001"/>
            <a:ext cx="273261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aseline="30000" dirty="0">
                <a:solidFill>
                  <a:schemeClr val="bg1"/>
                </a:solidFill>
                <a:latin typeface="FranklinGothic-Demi" charset="0"/>
              </a:rPr>
              <a:t>www.Every-Mind.org</a:t>
            </a:r>
          </a:p>
        </p:txBody>
      </p:sp>
    </p:spTree>
    <p:extLst>
      <p:ext uri="{BB962C8B-B14F-4D97-AF65-F5344CB8AC3E}">
        <p14:creationId xmlns:p14="http://schemas.microsoft.com/office/powerpoint/2010/main" val="3851464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28B9B9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ColorBa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8263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LogoSma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913" y="5405439"/>
            <a:ext cx="198755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 bwMode="auto">
          <a:xfrm>
            <a:off x="609601" y="6604001"/>
            <a:ext cx="273261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aseline="30000" dirty="0">
                <a:solidFill>
                  <a:schemeClr val="bg1"/>
                </a:solidFill>
                <a:latin typeface="FranklinGothic-Demi" charset="0"/>
              </a:rPr>
              <a:t>www.Every-Mind.org</a:t>
            </a:r>
          </a:p>
        </p:txBody>
      </p:sp>
    </p:spTree>
    <p:extLst>
      <p:ext uri="{BB962C8B-B14F-4D97-AF65-F5344CB8AC3E}">
        <p14:creationId xmlns:p14="http://schemas.microsoft.com/office/powerpoint/2010/main" val="3268717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2EEC6-2AD8-1C76-3DE7-90DB8F787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F5150-6900-CA06-5B6E-6B0795E53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7D9AA-EBF7-AFFA-90C8-4950AC66D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AEE-143C-403B-8CB9-E5520268E235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FBC2C-1A76-4866-DAAC-626FA47CE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671484-9E6D-BF5C-B61C-8F08EE009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96EA2-9B79-4F72-B52C-2C89B14B7FA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6E8EE6-F296-8C11-3601-79090F5231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816" y="5384461"/>
            <a:ext cx="1099457" cy="133701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AB5722D-721D-9448-7861-B22361DE4B33}"/>
              </a:ext>
            </a:extLst>
          </p:cNvPr>
          <p:cNvCxnSpPr/>
          <p:nvPr userDrawn="1"/>
        </p:nvCxnSpPr>
        <p:spPr>
          <a:xfrm>
            <a:off x="175727" y="1253024"/>
            <a:ext cx="9092964" cy="0"/>
          </a:xfrm>
          <a:prstGeom prst="line">
            <a:avLst/>
          </a:prstGeom>
          <a:ln w="19050">
            <a:solidFill>
              <a:srgbClr val="ED75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2533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rBa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8263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LogoSma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913" y="5405439"/>
            <a:ext cx="198755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 bwMode="auto">
          <a:xfrm>
            <a:off x="609601" y="6604001"/>
            <a:ext cx="273261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aseline="30000" dirty="0">
                <a:solidFill>
                  <a:schemeClr val="bg1"/>
                </a:solidFill>
                <a:latin typeface="FranklinGothic-Demi" charset="0"/>
              </a:rPr>
              <a:t>www.Every-Mind.org</a:t>
            </a:r>
          </a:p>
        </p:txBody>
      </p:sp>
    </p:spTree>
    <p:extLst>
      <p:ext uri="{BB962C8B-B14F-4D97-AF65-F5344CB8AC3E}">
        <p14:creationId xmlns:p14="http://schemas.microsoft.com/office/powerpoint/2010/main" val="31625027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rgbClr val="28B9B9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531814"/>
            <a:ext cx="6512101" cy="475985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70707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70707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70707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70707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70707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7DC240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ColorBa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8263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LogoSma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913" y="5405439"/>
            <a:ext cx="198755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 bwMode="auto">
          <a:xfrm>
            <a:off x="609601" y="6604001"/>
            <a:ext cx="273261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aseline="30000" dirty="0">
                <a:solidFill>
                  <a:schemeClr val="bg1"/>
                </a:solidFill>
                <a:latin typeface="FranklinGothic-Demi" charset="0"/>
              </a:rPr>
              <a:t>www.Every-Mind.org</a:t>
            </a:r>
          </a:p>
        </p:txBody>
      </p:sp>
    </p:spTree>
    <p:extLst>
      <p:ext uri="{BB962C8B-B14F-4D97-AF65-F5344CB8AC3E}">
        <p14:creationId xmlns:p14="http://schemas.microsoft.com/office/powerpoint/2010/main" val="673356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1">
                <a:solidFill>
                  <a:srgbClr val="28B9B9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>
                <a:solidFill>
                  <a:srgbClr val="70707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rgbClr val="7DC240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 descr="ColorBa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8263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LogoSmall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913" y="5405439"/>
            <a:ext cx="1987551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/>
          <p:cNvSpPr txBox="1">
            <a:spLocks/>
          </p:cNvSpPr>
          <p:nvPr/>
        </p:nvSpPr>
        <p:spPr bwMode="auto">
          <a:xfrm>
            <a:off x="609601" y="6604001"/>
            <a:ext cx="273261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aseline="30000" dirty="0">
                <a:solidFill>
                  <a:schemeClr val="bg1"/>
                </a:solidFill>
                <a:latin typeface="FranklinGothic-Demi" charset="0"/>
              </a:rPr>
              <a:t>www.Every-Mind.org</a:t>
            </a:r>
          </a:p>
        </p:txBody>
      </p:sp>
    </p:spTree>
    <p:extLst>
      <p:ext uri="{BB962C8B-B14F-4D97-AF65-F5344CB8AC3E}">
        <p14:creationId xmlns:p14="http://schemas.microsoft.com/office/powerpoint/2010/main" val="84637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811D4-2B0A-FED7-CB88-38FE09633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8BC41-72E7-C748-EA51-43C1B7D0C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9220F-2FCB-3ED9-F539-015B3BDE3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AEE-143C-403B-8CB9-E5520268E235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0562C7-62AF-D59F-78DB-7E68C2D57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1E76AE-593D-3B0F-C02A-52F9EB1D0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6FBE-2901-474B-BB56-67F6B012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0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E7E8A-1C91-5AFD-4A18-C53BBCF7C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281CB-C2CA-C0F1-5BCE-3F45E9812F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CFCD33-810B-AA0C-D610-BE6B072D7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7A5F6F-5917-83B0-6514-A10912A57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AEE-143C-403B-8CB9-E5520268E235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4F45A-172E-6CE7-39B7-70E7DCD13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36865A-C121-9D53-7DA0-973428ACB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6FBE-2901-474B-BB56-67F6B012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08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93506-9EE6-51EF-CA2B-6D71ED482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A829A-8E15-3997-3D30-A4627176A5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0C93E2-0D72-1992-F8EA-77F8BA862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0979B7-2C06-42BD-7EC8-587A938CC3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3CB8C3-6E16-51C3-45A0-EDE41EA407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D34023-E2F8-BB7A-2396-96B131BC5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AEE-143C-403B-8CB9-E5520268E235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BA0C978-0AC3-B956-72FC-A1F9E55AA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6BBCBB-4CE1-83AB-00D0-B8A4721BE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6FBE-2901-474B-BB56-67F6B012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29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1F09F-5A5B-C7FD-F6EE-15CB30799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EBD295-34C5-DC9A-4710-474CC2F80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AEE-143C-403B-8CB9-E5520268E235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158874-15CD-5D07-2ACA-ABE4EF491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7C8691-6478-9945-5633-446B90482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6FBE-2901-474B-BB56-67F6B012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28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23D0DA-3CEB-1C67-9190-B7ACB11E8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AEE-143C-403B-8CB9-E5520268E235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CC2260-996D-7F75-8CCA-EBEF55772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9BCBA-6AFB-FB92-129B-107F3AF11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6FBE-2901-474B-BB56-67F6B012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42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7E7F6-0B47-2CBE-E04B-D902A99F3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06687-D075-F26B-33A4-E9EBF9752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0BF74B-D13D-1395-6368-C5CE65133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D3733E-34B1-4B8B-FBC0-33B83E6EB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AEE-143C-403B-8CB9-E5520268E235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BFA36-E09A-236B-AC62-2E8E8425A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DC8D8-ED4B-DC31-AEF7-D55FD27EB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6FBE-2901-474B-BB56-67F6B012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818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18EBB-775F-C727-0C83-D95A5D390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0CD8DD-5AF5-49D1-EE89-808265637B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EBDC60-5427-B9FA-2AFF-B0C11195E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C2B380-0C61-A216-95EE-FA85C78CB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9CAEE-143C-403B-8CB9-E5520268E235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E41C5A-5026-A296-B2C8-5520A912B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149A9A-299D-5773-4E17-BBC5DFD81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76FBE-2901-474B-BB56-67F6B0124B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97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0F8B06-C6DE-ECE7-16D2-028F49039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A5FC9-09AA-383C-E61D-59AD19DEA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3DEFC-DF30-433D-2F14-9DF830778F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9CAEE-143C-403B-8CB9-E5520268E235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C0FC4-1604-B91E-55AC-979907ABD3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9D61D-9E6B-918D-4874-ABED1D46FD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76FBE-2901-474B-BB56-67F6B0124B5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B1F9E4-34FE-70E3-EF85-A42AD3A31063}"/>
              </a:ext>
            </a:extLst>
          </p:cNvPr>
          <p:cNvSpPr txBox="1"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3025">
            <a:solidFill>
              <a:srgbClr val="00B8B4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90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lorBar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8263"/>
            <a:ext cx="1219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 bwMode="auto">
          <a:xfrm>
            <a:off x="609601" y="6604001"/>
            <a:ext cx="273261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aseline="30000" dirty="0">
                <a:solidFill>
                  <a:schemeClr val="bg1"/>
                </a:solidFill>
                <a:latin typeface="FranklinGothic-Demi" charset="0"/>
              </a:rPr>
              <a:t>www.Every-Mind.org</a:t>
            </a:r>
          </a:p>
        </p:txBody>
      </p:sp>
    </p:spTree>
    <p:extLst>
      <p:ext uri="{BB962C8B-B14F-4D97-AF65-F5344CB8AC3E}">
        <p14:creationId xmlns:p14="http://schemas.microsoft.com/office/powerpoint/2010/main" val="105428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elfsufficiencystandard.org/wp-content/uploads/2023/08/MD2023_SSS.pdf" TargetMode="External"/><Relationship Id="rId4" Type="http://schemas.openxmlformats.org/officeDocument/2006/relationships/hyperlink" Target="https://maryland-cap.org/the-maryland-2023-self-sufficiency-standard-calculator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elissa.schwartz@hifmc.org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Elissa.Schwartz@hifmc.o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fmc.org/" TargetMode="External"/><Relationship Id="rId2" Type="http://schemas.openxmlformats.org/officeDocument/2006/relationships/hyperlink" Target="mailto:Jess.Fuchs@hifmc.or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unitybridges-md.org/" TargetMode="External"/><Relationship Id="rId3" Type="http://schemas.openxmlformats.org/officeDocument/2006/relationships/hyperlink" Target="https://www.youtube.com/watch?v=Kw-k1SAgKWo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hifmc.org/news/storytelling/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Pl6WeUmSy9A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www.youtube.com/hashtag/warriorstorie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E9722-E690-4934-9879-CA271DB75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17620" y="2165003"/>
            <a:ext cx="8617527" cy="1090959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HIF Grantee Training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F5420A-8D2F-4FE8-AA91-8FF80B0A44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FY24 Grant Cycle</a:t>
            </a:r>
          </a:p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September 21, 2023</a:t>
            </a:r>
          </a:p>
        </p:txBody>
      </p:sp>
    </p:spTree>
    <p:extLst>
      <p:ext uri="{BB962C8B-B14F-4D97-AF65-F5344CB8AC3E}">
        <p14:creationId xmlns:p14="http://schemas.microsoft.com/office/powerpoint/2010/main" val="3690633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>
            <a:extLst>
              <a:ext uri="{FF2B5EF4-FFF2-40B4-BE49-F238E27FC236}">
                <a16:creationId xmlns:a16="http://schemas.microsoft.com/office/drawing/2014/main" id="{C6381893-5C46-4D90-AEDD-9E34905F90EB}"/>
              </a:ext>
            </a:extLst>
          </p:cNvPr>
          <p:cNvSpPr/>
          <p:nvPr/>
        </p:nvSpPr>
        <p:spPr>
          <a:xfrm>
            <a:off x="145340" y="131360"/>
            <a:ext cx="11888087" cy="6600416"/>
          </a:xfrm>
          <a:prstGeom prst="frame">
            <a:avLst/>
          </a:prstGeom>
          <a:solidFill>
            <a:srgbClr val="B53392"/>
          </a:solidFill>
          <a:ln>
            <a:solidFill>
              <a:srgbClr val="00B8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>
              <a:solidFill>
                <a:srgbClr val="2659A6"/>
              </a:solidFill>
              <a:highlight>
                <a:srgbClr val="00FF00"/>
              </a:highlight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0A2F11-A083-7DFC-881B-584D2E65F2B7}"/>
              </a:ext>
            </a:extLst>
          </p:cNvPr>
          <p:cNvSpPr txBox="1"/>
          <p:nvPr/>
        </p:nvSpPr>
        <p:spPr>
          <a:xfrm>
            <a:off x="10783748" y="5285772"/>
            <a:ext cx="1253922" cy="144683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pic>
        <p:nvPicPr>
          <p:cNvPr id="9" name="Picture 8" descr="A colorful tree with text on a black background&#10;&#10;Description automatically generated">
            <a:extLst>
              <a:ext uri="{FF2B5EF4-FFF2-40B4-BE49-F238E27FC236}">
                <a16:creationId xmlns:a16="http://schemas.microsoft.com/office/drawing/2014/main" id="{FB3B90C4-11D0-A4A9-BD52-08B888779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0098" y="5315002"/>
            <a:ext cx="1121222" cy="138837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D5AD56-7E5E-4CE9-83D5-CB6EF96CB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226" y="1022889"/>
            <a:ext cx="10166555" cy="3794918"/>
          </a:xfrm>
          <a:solidFill>
            <a:schemeClr val="bg1"/>
          </a:solidFill>
        </p:spPr>
        <p:txBody>
          <a:bodyPr/>
          <a:lstStyle/>
          <a:p>
            <a:pPr marL="0" indent="0" algn="ctr">
              <a:buNone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60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Lenses to Use When </a:t>
            </a:r>
          </a:p>
          <a:p>
            <a:pPr marL="0" indent="0" algn="ctr">
              <a:buNone/>
            </a:pPr>
            <a:r>
              <a:rPr lang="en-US" sz="60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anose="020B0706030402020204" pitchFamily="34" charset="0"/>
              </a:rPr>
              <a:t>Developing Your Application</a:t>
            </a:r>
          </a:p>
        </p:txBody>
      </p:sp>
    </p:spTree>
    <p:extLst>
      <p:ext uri="{BB962C8B-B14F-4D97-AF65-F5344CB8AC3E}">
        <p14:creationId xmlns:p14="http://schemas.microsoft.com/office/powerpoint/2010/main" val="3267142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7760C4F-DD18-41F8-A455-6BC0E03479D9}"/>
              </a:ext>
            </a:extLst>
          </p:cNvPr>
          <p:cNvSpPr txBox="1"/>
          <p:nvPr/>
        </p:nvSpPr>
        <p:spPr>
          <a:xfrm>
            <a:off x="10587037" y="5109242"/>
            <a:ext cx="1533525" cy="1632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65EDE6F-0FD6-4DF1-9614-BA7EC988F8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8462005"/>
              </p:ext>
            </p:extLst>
          </p:nvPr>
        </p:nvGraphicFramePr>
        <p:xfrm>
          <a:off x="147484" y="116578"/>
          <a:ext cx="10660724" cy="6547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721591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7760C4F-DD18-41F8-A455-6BC0E03479D9}"/>
              </a:ext>
            </a:extLst>
          </p:cNvPr>
          <p:cNvSpPr txBox="1"/>
          <p:nvPr/>
        </p:nvSpPr>
        <p:spPr>
          <a:xfrm>
            <a:off x="10587037" y="5109242"/>
            <a:ext cx="1533525" cy="16321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56FF76C-71DA-4E69-9CCB-80FDDB93DF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2639245"/>
              </p:ext>
            </p:extLst>
          </p:nvPr>
        </p:nvGraphicFramePr>
        <p:xfrm>
          <a:off x="342739" y="669355"/>
          <a:ext cx="11506521" cy="6072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7BB4873A-9C45-43D7-A4B1-09001AF37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87" y="471949"/>
            <a:ext cx="8273622" cy="1050419"/>
          </a:xfrm>
        </p:spPr>
        <p:txBody>
          <a:bodyPr>
            <a:normAutofit fontScale="90000"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Project Examples</a:t>
            </a:r>
            <a:br>
              <a:rPr lang="en-US"/>
            </a:b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7460D4-758B-314E-017E-1A999E03F0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100" y="5437239"/>
            <a:ext cx="1072461" cy="130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71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Arrow: Right 71">
            <a:extLst>
              <a:ext uri="{FF2B5EF4-FFF2-40B4-BE49-F238E27FC236}">
                <a16:creationId xmlns:a16="http://schemas.microsoft.com/office/drawing/2014/main" id="{00A282ED-FEDC-D9CA-132C-79D9B420296C}"/>
              </a:ext>
            </a:extLst>
          </p:cNvPr>
          <p:cNvSpPr/>
          <p:nvPr/>
        </p:nvSpPr>
        <p:spPr>
          <a:xfrm rot="10800000">
            <a:off x="6418409" y="2383433"/>
            <a:ext cx="5758401" cy="3945034"/>
          </a:xfrm>
          <a:prstGeom prst="rightArrow">
            <a:avLst/>
          </a:prstGeom>
          <a:solidFill>
            <a:srgbClr val="0B9444"/>
          </a:solidFill>
          <a:ln w="28575">
            <a:solidFill>
              <a:srgbClr val="00B3B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alibri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535EB69-0015-A6A6-16E9-3179053E4F8A}"/>
              </a:ext>
            </a:extLst>
          </p:cNvPr>
          <p:cNvSpPr txBox="1"/>
          <p:nvPr/>
        </p:nvSpPr>
        <p:spPr>
          <a:xfrm>
            <a:off x="8916609" y="3937194"/>
            <a:ext cx="2565720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4400" b="1">
                <a:solidFill>
                  <a:srgbClr val="2659A6"/>
                </a:solidFill>
                <a:latin typeface="Calibri Light"/>
                <a:cs typeface="Calibri"/>
              </a:rPr>
              <a:t>Objectives</a:t>
            </a:r>
            <a:endParaRPr lang="en-US" sz="4400" b="1">
              <a:solidFill>
                <a:srgbClr val="2659A6"/>
              </a:solidFill>
              <a:latin typeface="Calibri Ligh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468DDE-6B38-44EC-A824-69FF6A5BDC12}"/>
              </a:ext>
            </a:extLst>
          </p:cNvPr>
          <p:cNvSpPr txBox="1"/>
          <p:nvPr/>
        </p:nvSpPr>
        <p:spPr>
          <a:xfrm>
            <a:off x="10587037" y="5109242"/>
            <a:ext cx="1533525" cy="1632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98A648-476F-4F81-99E8-701958A1A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70" y="395522"/>
            <a:ext cx="10515600" cy="732155"/>
          </a:xfrm>
        </p:spPr>
        <p:txBody>
          <a:bodyPr/>
          <a:lstStyle/>
          <a:p>
            <a:r>
              <a:rPr lang="en-US">
                <a:solidFill>
                  <a:srgbClr val="265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Goal, Objective, &amp; Impact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A523BB-E216-4895-B598-98714DD495D3}"/>
              </a:ext>
            </a:extLst>
          </p:cNvPr>
          <p:cNvSpPr txBox="1"/>
          <p:nvPr/>
        </p:nvSpPr>
        <p:spPr>
          <a:xfrm>
            <a:off x="550062" y="1225294"/>
            <a:ext cx="11207506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>
                <a:solidFill>
                  <a:srgbClr val="265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 is more than a number that can be measured.  What is the overall change you anticipate seeing because of this programming? </a:t>
            </a:r>
            <a:endParaRPr lang="en-US"/>
          </a:p>
          <a:p>
            <a:pPr algn="ctr"/>
            <a:r>
              <a:rPr lang="en-US" sz="2400" b="1">
                <a:solidFill>
                  <a:srgbClr val="265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the grant year is over, how will you know your work has been successful.</a:t>
            </a:r>
            <a:endParaRPr lang="en-US"/>
          </a:p>
        </p:txBody>
      </p:sp>
      <p:sp>
        <p:nvSpPr>
          <p:cNvPr id="61" name="Arrow: Right 60">
            <a:extLst>
              <a:ext uri="{FF2B5EF4-FFF2-40B4-BE49-F238E27FC236}">
                <a16:creationId xmlns:a16="http://schemas.microsoft.com/office/drawing/2014/main" id="{B2FAF4EE-2C9F-45C7-49EE-0099C50C26B2}"/>
              </a:ext>
            </a:extLst>
          </p:cNvPr>
          <p:cNvSpPr/>
          <p:nvPr/>
        </p:nvSpPr>
        <p:spPr>
          <a:xfrm>
            <a:off x="15191" y="2349397"/>
            <a:ext cx="5758401" cy="3945034"/>
          </a:xfrm>
          <a:prstGeom prst="rightArrow">
            <a:avLst/>
          </a:prstGeom>
          <a:solidFill>
            <a:srgbClr val="F89733"/>
          </a:solidFill>
          <a:ln w="28575">
            <a:solidFill>
              <a:srgbClr val="00B3B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56A0634-918B-448A-94D4-38DAAFF6B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669" y="2425623"/>
            <a:ext cx="5486293" cy="4598908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D0DEE72C-40DD-A323-077F-FDA971977BDB}"/>
              </a:ext>
            </a:extLst>
          </p:cNvPr>
          <p:cNvSpPr txBox="1"/>
          <p:nvPr/>
        </p:nvSpPr>
        <p:spPr>
          <a:xfrm>
            <a:off x="1499166" y="3937195"/>
            <a:ext cx="173620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4400" b="1">
                <a:latin typeface="Calibri Light"/>
                <a:cs typeface="Calibri"/>
              </a:rPr>
              <a:t>Goal</a:t>
            </a:r>
            <a:endParaRPr lang="en-US" sz="4400" b="1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76221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3CD8D42-33B3-44EF-9814-2F446A54C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64" y="407944"/>
            <a:ext cx="10515600" cy="732155"/>
          </a:xfrm>
        </p:spPr>
        <p:txBody>
          <a:bodyPr/>
          <a:lstStyle/>
          <a:p>
            <a:r>
              <a:rPr lang="en-US">
                <a:solidFill>
                  <a:srgbClr val="265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Rubric for Review of Applications</a:t>
            </a: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C853E5F4-2812-7D2C-B7BD-001A679A5835}"/>
              </a:ext>
            </a:extLst>
          </p:cNvPr>
          <p:cNvSpPr txBox="1"/>
          <p:nvPr/>
        </p:nvSpPr>
        <p:spPr>
          <a:xfrm>
            <a:off x="4041494" y="1504708"/>
            <a:ext cx="52086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solidFill>
                <a:srgbClr val="FFFFFF"/>
              </a:solidFill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6BFCCCB4-1A3F-9364-84A0-FCDE2347D40B}"/>
              </a:ext>
            </a:extLst>
          </p:cNvPr>
          <p:cNvSpPr/>
          <p:nvPr/>
        </p:nvSpPr>
        <p:spPr>
          <a:xfrm>
            <a:off x="221848" y="1417898"/>
            <a:ext cx="3838935" cy="2372808"/>
          </a:xfrm>
          <a:prstGeom prst="rect">
            <a:avLst/>
          </a:prstGeom>
          <a:solidFill>
            <a:srgbClr val="B53392"/>
          </a:solidFill>
          <a:ln w="28575">
            <a:solidFill>
              <a:srgbClr val="00B3BC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>
                <a:latin typeface="Calibri Light"/>
                <a:cs typeface="Calibri Light"/>
              </a:rPr>
              <a:t>    </a:t>
            </a:r>
            <a:r>
              <a:rPr lang="en-US" sz="2400" b="1">
                <a:latin typeface="Calibri Light"/>
                <a:cs typeface="Calibri Light"/>
              </a:rPr>
              <a:t>Invest  </a:t>
            </a:r>
            <a:endParaRPr lang="en-US" sz="2400">
              <a:latin typeface="Calibri Light"/>
              <a:cs typeface="Calibri Light"/>
            </a:endParaRPr>
          </a:p>
          <a:p>
            <a:endParaRPr lang="en-US" b="1">
              <a:latin typeface="Calibri Light"/>
              <a:cs typeface="Calibri Light"/>
            </a:endParaRPr>
          </a:p>
          <a:p>
            <a:pPr lvl="1"/>
            <a:r>
              <a:rPr lang="en-US" b="1">
                <a:latin typeface="Calibri Light"/>
                <a:cs typeface="Calibri Light"/>
              </a:rPr>
              <a:t>Invest in Historically Underinvested Communities – are they planning to serve priority communities?</a:t>
            </a:r>
            <a:endParaRPr lang="en-US">
              <a:latin typeface="Calibri Light"/>
              <a:cs typeface="Calibri Light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53295D9F-08B2-BD85-D6E2-DD2F5A9F16D0}"/>
              </a:ext>
            </a:extLst>
          </p:cNvPr>
          <p:cNvSpPr>
            <a:spLocks/>
          </p:cNvSpPr>
          <p:nvPr/>
        </p:nvSpPr>
        <p:spPr>
          <a:xfrm>
            <a:off x="4234404" y="1417897"/>
            <a:ext cx="3838935" cy="2372808"/>
          </a:xfrm>
          <a:prstGeom prst="rect">
            <a:avLst/>
          </a:prstGeom>
          <a:solidFill>
            <a:srgbClr val="2659A6"/>
          </a:solidFill>
          <a:ln w="28575">
            <a:solidFill>
              <a:srgbClr val="00B3BC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>
                <a:latin typeface="Calibri Light"/>
                <a:cs typeface="Calibri Light"/>
              </a:rPr>
              <a:t>    </a:t>
            </a:r>
            <a:r>
              <a:rPr lang="en-US" sz="2400" b="1">
                <a:latin typeface="Calibri Light"/>
                <a:cs typeface="Calibri Light"/>
              </a:rPr>
              <a:t>Promote</a:t>
            </a:r>
            <a:endParaRPr lang="en-US" sz="2400">
              <a:latin typeface="Calibri Light"/>
              <a:cs typeface="Calibri Light"/>
            </a:endParaRPr>
          </a:p>
          <a:p>
            <a:endParaRPr lang="en-US" b="1">
              <a:latin typeface="Calibri Light"/>
              <a:cs typeface="Calibri Light"/>
            </a:endParaRPr>
          </a:p>
          <a:p>
            <a:pPr lvl="1"/>
            <a:r>
              <a:rPr lang="en-US" b="1">
                <a:latin typeface="Calibri Light"/>
                <a:cs typeface="Calibri Light"/>
              </a:rPr>
              <a:t>Promote Race, Equity and Inclusion – is their organization and project taking into consideration equity in programming, equity in leadership and employee pay, and equitable access to services?</a:t>
            </a:r>
            <a:endParaRPr lang="en-US">
              <a:latin typeface="Calibri Light"/>
              <a:cs typeface="Calibri Light"/>
            </a:endParaRPr>
          </a:p>
          <a:p>
            <a:endParaRPr lang="en-US" b="1">
              <a:latin typeface="Calibri Light"/>
              <a:cs typeface="Calibri Light"/>
            </a:endParaRPr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0DE2C72-FF77-A5D5-2CC2-EF4BC3ED29B2}"/>
              </a:ext>
            </a:extLst>
          </p:cNvPr>
          <p:cNvSpPr>
            <a:spLocks/>
          </p:cNvSpPr>
          <p:nvPr/>
        </p:nvSpPr>
        <p:spPr>
          <a:xfrm>
            <a:off x="8198732" y="1417896"/>
            <a:ext cx="3838935" cy="2372808"/>
          </a:xfrm>
          <a:prstGeom prst="rect">
            <a:avLst/>
          </a:prstGeom>
          <a:solidFill>
            <a:srgbClr val="00B3BC"/>
          </a:solidFill>
          <a:ln w="28575">
            <a:solidFill>
              <a:srgbClr val="00B3BC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>
                <a:latin typeface="Calibri Light"/>
                <a:cs typeface="Calibri Light"/>
              </a:rPr>
              <a:t>    </a:t>
            </a:r>
            <a:r>
              <a:rPr lang="en-US" sz="2400" b="1">
                <a:latin typeface="Calibri Light"/>
                <a:cs typeface="Calibri Light"/>
              </a:rPr>
              <a:t>Offer</a:t>
            </a:r>
            <a:endParaRPr lang="en-US" sz="2400">
              <a:latin typeface="Calibri Light"/>
              <a:cs typeface="Calibri Light"/>
            </a:endParaRPr>
          </a:p>
          <a:p>
            <a:endParaRPr lang="en-US" b="1">
              <a:latin typeface="Calibri Light"/>
              <a:cs typeface="Calibri Light"/>
            </a:endParaRPr>
          </a:p>
          <a:p>
            <a:pPr lvl="1"/>
            <a:r>
              <a:rPr lang="en-US" b="1">
                <a:latin typeface="Calibri Light"/>
                <a:cs typeface="Calibri Light"/>
              </a:rPr>
              <a:t>Offer Cross-sectoral and/or Multi-year approaches – does the project explain how it will address the facets of social determinants of health?</a:t>
            </a:r>
            <a:endParaRPr lang="en-US">
              <a:latin typeface="Calibri Light"/>
              <a:cs typeface="Calibri Light"/>
            </a:endParaRPr>
          </a:p>
          <a:p>
            <a:endParaRPr lang="en-US" b="1">
              <a:latin typeface="Calibri Light"/>
              <a:cs typeface="Calibri Light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EE5695C-9788-B994-103A-1A62970AAC06}"/>
              </a:ext>
            </a:extLst>
          </p:cNvPr>
          <p:cNvSpPr/>
          <p:nvPr/>
        </p:nvSpPr>
        <p:spPr>
          <a:xfrm>
            <a:off x="2285997" y="4012554"/>
            <a:ext cx="3838935" cy="2372808"/>
          </a:xfrm>
          <a:prstGeom prst="rect">
            <a:avLst/>
          </a:prstGeom>
          <a:solidFill>
            <a:srgbClr val="0B9444"/>
          </a:solidFill>
          <a:ln w="28575">
            <a:solidFill>
              <a:srgbClr val="00B3BC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>
                <a:latin typeface="Calibri Light"/>
                <a:cs typeface="Calibri Light"/>
              </a:rPr>
              <a:t>   </a:t>
            </a:r>
            <a:r>
              <a:rPr lang="en-US" sz="2400" b="1">
                <a:latin typeface="Calibri Light"/>
                <a:cs typeface="Calibri Light"/>
              </a:rPr>
              <a:t> Support</a:t>
            </a:r>
            <a:endParaRPr lang="en-US" sz="2400">
              <a:latin typeface="Calibri Light"/>
              <a:cs typeface="Calibri Light"/>
            </a:endParaRPr>
          </a:p>
          <a:p>
            <a:endParaRPr lang="en-US" b="1">
              <a:latin typeface="Calibri Light"/>
              <a:cs typeface="Calibri Light"/>
            </a:endParaRPr>
          </a:p>
          <a:p>
            <a:pPr lvl="1"/>
            <a:r>
              <a:rPr lang="en-US" b="1">
                <a:latin typeface="Calibri Light"/>
                <a:cs typeface="Calibri Light"/>
              </a:rPr>
              <a:t>Support HIF’s Strategic Priorities – does the project align with HIF’s mission, values, and strategic goals?</a:t>
            </a:r>
            <a:endParaRPr lang="en-US">
              <a:latin typeface="Calibri Light"/>
              <a:cs typeface="Calibri Light"/>
            </a:endParaRPr>
          </a:p>
          <a:p>
            <a:endParaRPr lang="en-US" b="1">
              <a:latin typeface="Calibri Light"/>
              <a:cs typeface="Calibri Light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D36B5F99-D09D-AB6C-2F61-765DDA565906}"/>
              </a:ext>
            </a:extLst>
          </p:cNvPr>
          <p:cNvSpPr/>
          <p:nvPr/>
        </p:nvSpPr>
        <p:spPr>
          <a:xfrm>
            <a:off x="6462529" y="4012554"/>
            <a:ext cx="3838935" cy="2372808"/>
          </a:xfrm>
          <a:prstGeom prst="rect">
            <a:avLst/>
          </a:prstGeom>
          <a:solidFill>
            <a:srgbClr val="F89733"/>
          </a:solidFill>
          <a:ln w="28575">
            <a:solidFill>
              <a:srgbClr val="00B3BC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b="1">
                <a:latin typeface="Calibri Light"/>
                <a:cs typeface="Calibri Light"/>
              </a:rPr>
              <a:t>    </a:t>
            </a:r>
            <a:r>
              <a:rPr lang="en-US" sz="2400" b="1">
                <a:latin typeface="Calibri Light"/>
                <a:cs typeface="Calibri Light"/>
              </a:rPr>
              <a:t>Build</a:t>
            </a:r>
            <a:endParaRPr lang="en-US" sz="2400">
              <a:latin typeface="Calibri Light"/>
              <a:cs typeface="Calibri Light"/>
            </a:endParaRPr>
          </a:p>
          <a:p>
            <a:endParaRPr lang="en-US" b="1">
              <a:latin typeface="Calibri Light"/>
              <a:cs typeface="Calibri Light"/>
            </a:endParaRPr>
          </a:p>
          <a:p>
            <a:pPr lvl="1"/>
            <a:r>
              <a:rPr lang="en-US" b="1">
                <a:latin typeface="Calibri Light"/>
                <a:cs typeface="Calibri Light"/>
              </a:rPr>
              <a:t>Build Equitable Systems, Community and Programs </a:t>
            </a:r>
            <a:endParaRPr lang="en-US">
              <a:latin typeface="Calibri Light"/>
              <a:cs typeface="Calibri Light"/>
            </a:endParaRPr>
          </a:p>
          <a:p>
            <a:endParaRPr lang="en-US" b="1"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448897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74FDF-94D7-421B-83C5-49B4D3392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00" y="316430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 sz="4000" b="1">
                <a:solidFill>
                  <a:srgbClr val="265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FY23 Zip Code Tracking Data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BF490F8A-FE6C-4686-9435-D17D4E970A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685" y="2425393"/>
            <a:ext cx="5673619" cy="4351338"/>
          </a:xfr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BF40ED7-E8B2-4478-855E-E81905694203}"/>
              </a:ext>
            </a:extLst>
          </p:cNvPr>
          <p:cNvSpPr txBox="1">
            <a:spLocks/>
          </p:cNvSpPr>
          <p:nvPr/>
        </p:nvSpPr>
        <p:spPr>
          <a:xfrm>
            <a:off x="1572067" y="1737360"/>
            <a:ext cx="9445255" cy="113517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659A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777240">
              <a:spcBef>
                <a:spcPts val="850"/>
              </a:spcBef>
              <a:buNone/>
            </a:pPr>
            <a:r>
              <a:rPr lang="en-US" sz="2040" kern="1200">
                <a:solidFill>
                  <a:srgbClr val="2659A6"/>
                </a:solidFill>
                <a:latin typeface="+mn-lt"/>
                <a:ea typeface="+mn-ea"/>
                <a:cs typeface="Arial" panose="020B0604020202020204" pitchFamily="34" charset="0"/>
              </a:rPr>
              <a:t>Provide your best </a:t>
            </a:r>
            <a:r>
              <a:rPr lang="en-US" sz="2040" b="1" i="1" kern="1200">
                <a:solidFill>
                  <a:srgbClr val="2659A6"/>
                </a:solidFill>
                <a:latin typeface="+mn-lt"/>
                <a:ea typeface="+mn-ea"/>
                <a:cs typeface="Arial" panose="020B0604020202020204" pitchFamily="34" charset="0"/>
              </a:rPr>
              <a:t>estimate </a:t>
            </a:r>
            <a:r>
              <a:rPr lang="en-US" sz="2040" kern="1200">
                <a:solidFill>
                  <a:srgbClr val="2659A6"/>
                </a:solidFill>
                <a:latin typeface="+mn-lt"/>
                <a:ea typeface="+mn-ea"/>
                <a:cs typeface="Arial" panose="020B0604020202020204" pitchFamily="34" charset="0"/>
              </a:rPr>
              <a:t>on where you predict your requested grant amount will allocated based on Montgomery County’s Service Regions and Zip Codes (see map).</a:t>
            </a:r>
            <a:endParaRPr lang="en-US" sz="240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F870B1-A7C0-4865-B329-D2BB6D1FA43D}"/>
              </a:ext>
            </a:extLst>
          </p:cNvPr>
          <p:cNvSpPr txBox="1"/>
          <p:nvPr/>
        </p:nvSpPr>
        <p:spPr>
          <a:xfrm>
            <a:off x="717568" y="2616481"/>
            <a:ext cx="3834422" cy="346556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291465" indent="-291465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80" b="1" kern="1200">
                <a:solidFill>
                  <a:srgbClr val="2659A6"/>
                </a:solidFill>
                <a:latin typeface="+mn-lt"/>
                <a:ea typeface="+mn-ea"/>
                <a:cs typeface="+mn-cs"/>
              </a:rPr>
              <a:t>We will only be requesting estimates on the </a:t>
            </a:r>
            <a:r>
              <a:rPr lang="en-US" sz="2380" b="1" kern="1200">
                <a:solidFill>
                  <a:srgbClr val="2659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10 historically underinvested zip codes</a:t>
            </a:r>
          </a:p>
          <a:p>
            <a:pPr marL="291465" indent="-291465" defTabSz="77724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380" b="1" kern="1200">
                <a:solidFill>
                  <a:srgbClr val="2659A6"/>
                </a:solidFill>
                <a:latin typeface="+mn-lt"/>
                <a:ea typeface="+mn-ea"/>
                <a:cs typeface="+mn-cs"/>
              </a:rPr>
              <a:t>Providing this information to the best of your ability will reflect in the application’s rubric scores during review</a:t>
            </a:r>
            <a:endParaRPr lang="en-US" sz="2800" b="1">
              <a:solidFill>
                <a:srgbClr val="265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295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ED8CC76-2E10-4E5F-B993-C54B7BD27CB0}"/>
              </a:ext>
            </a:extLst>
          </p:cNvPr>
          <p:cNvSpPr txBox="1"/>
          <p:nvPr/>
        </p:nvSpPr>
        <p:spPr>
          <a:xfrm>
            <a:off x="10587037" y="5109242"/>
            <a:ext cx="1533525" cy="163218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70BE24-1078-4AAA-89C5-E866B4A33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99" y="389681"/>
            <a:ext cx="10515600" cy="790344"/>
          </a:xfrm>
        </p:spPr>
        <p:txBody>
          <a:bodyPr/>
          <a:lstStyle/>
          <a:p>
            <a:r>
              <a:rPr lang="en-US" b="1">
                <a:solidFill>
                  <a:srgbClr val="265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Historically Underinvested Zip Codes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F4F48A4-2ACD-41AA-813F-D6771BE9E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783" y="1825625"/>
            <a:ext cx="9012433" cy="4351338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175CD83-0A54-4462-A2C2-61DED35A04AE}"/>
              </a:ext>
            </a:extLst>
          </p:cNvPr>
          <p:cNvSpPr/>
          <p:nvPr/>
        </p:nvSpPr>
        <p:spPr>
          <a:xfrm>
            <a:off x="7971295" y="3116825"/>
            <a:ext cx="2807087" cy="2930013"/>
          </a:xfrm>
          <a:prstGeom prst="rect">
            <a:avLst/>
          </a:prstGeom>
          <a:noFill/>
          <a:ln w="34925">
            <a:solidFill>
              <a:srgbClr val="ED31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74C93D-A73C-7474-D2EE-12B7AF3C1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382" y="5109242"/>
            <a:ext cx="1342180" cy="163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07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80984EB-35A7-471B-BABA-E39849F9E3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8495558"/>
              </p:ext>
            </p:extLst>
          </p:nvPr>
        </p:nvGraphicFramePr>
        <p:xfrm>
          <a:off x="201474" y="1310185"/>
          <a:ext cx="9119947" cy="5104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49C9E42-03A2-4721-985C-3ED9DC381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475" y="114300"/>
            <a:ext cx="12119675" cy="790344"/>
          </a:xfrm>
        </p:spPr>
        <p:txBody>
          <a:bodyPr>
            <a:normAutofit/>
          </a:bodyPr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FY22 Zip Code Spending – Capacity Building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8903CF-37FC-A83B-C67B-D067696DB5E4}"/>
              </a:ext>
            </a:extLst>
          </p:cNvPr>
          <p:cNvSpPr txBox="1"/>
          <p:nvPr/>
        </p:nvSpPr>
        <p:spPr>
          <a:xfrm>
            <a:off x="8562209" y="2022739"/>
            <a:ext cx="3318934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  <a:latin typeface="Arial Rounded MT Bold" panose="020F0704030504030204" pitchFamily="34" charset="0"/>
              </a:rPr>
              <a:t>In FY22, grant partners estimate they will invest at least </a:t>
            </a:r>
            <a:r>
              <a:rPr lang="en-US" sz="1600">
                <a:solidFill>
                  <a:srgbClr val="FFFF00"/>
                </a:solidFill>
                <a:latin typeface="Arial Rounded MT Bold" panose="020F0704030504030204" pitchFamily="34" charset="0"/>
              </a:rPr>
              <a:t>83% </a:t>
            </a:r>
            <a:r>
              <a:rPr lang="en-US" sz="1600">
                <a:solidFill>
                  <a:schemeClr val="bg1"/>
                </a:solidFill>
                <a:latin typeface="Arial Rounded MT Bold" panose="020F0704030504030204" pitchFamily="34" charset="0"/>
              </a:rPr>
              <a:t>of HIF’s dollars towards historically underinvested communities in Montgomery County. </a:t>
            </a:r>
          </a:p>
        </p:txBody>
      </p:sp>
    </p:spTree>
    <p:extLst>
      <p:ext uri="{BB962C8B-B14F-4D97-AF65-F5344CB8AC3E}">
        <p14:creationId xmlns:p14="http://schemas.microsoft.com/office/powerpoint/2010/main" val="279503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9A98F-0664-9810-1312-FD43ECEC4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935" y="368304"/>
            <a:ext cx="10515600" cy="1325563"/>
          </a:xfrm>
        </p:spPr>
        <p:txBody>
          <a:bodyPr lIns="91440" tIns="45720" rIns="91440" bIns="45720" anchor="t"/>
          <a:lstStyle/>
          <a:p>
            <a:r>
              <a:rPr lang="en-US" b="1">
                <a:solidFill>
                  <a:srgbClr val="265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Self-Sufficiency Calculator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94FB9-2E14-6469-8BED-A4064E00D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732" y="1825625"/>
            <a:ext cx="4789323" cy="4323248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b="1">
                <a:latin typeface="Calibri"/>
                <a:cs typeface="Calibri"/>
              </a:rPr>
              <a:t>Utilize the Montgomery County 2023 Self-Sufficiency Standard Data to Guide Investments:</a:t>
            </a:r>
            <a:br>
              <a:rPr lang="en-US" sz="2000" b="1">
                <a:latin typeface="Calibri"/>
                <a:cs typeface="Calibri"/>
              </a:rPr>
            </a:br>
            <a:br>
              <a:rPr lang="en-US" sz="2000" b="1">
                <a:latin typeface="Calibri"/>
                <a:cs typeface="Calibri"/>
              </a:rPr>
            </a:br>
            <a:r>
              <a:rPr lang="en-US" sz="2000" b="1">
                <a:latin typeface="Calibri"/>
                <a:cs typeface="Calibri"/>
              </a:rPr>
              <a:t>1) Stabilizes the Nonprofit Workforce;</a:t>
            </a:r>
            <a:br>
              <a:rPr lang="en-US" sz="2000" b="1">
                <a:latin typeface="Calibri"/>
                <a:cs typeface="Calibri"/>
              </a:rPr>
            </a:br>
            <a:r>
              <a:rPr lang="en-US" sz="2000" b="1">
                <a:latin typeface="Calibri"/>
                <a:cs typeface="Calibri"/>
              </a:rPr>
              <a:t>2) Improves continuity of care;</a:t>
            </a:r>
            <a:br>
              <a:rPr lang="en-US" sz="2000" b="1">
                <a:latin typeface="Calibri"/>
                <a:cs typeface="Calibri"/>
              </a:rPr>
            </a:br>
            <a:r>
              <a:rPr lang="en-US" sz="2000" b="1">
                <a:latin typeface="Calibri"/>
                <a:cs typeface="Calibri"/>
              </a:rPr>
              <a:t>3) Addresses pay inequities in the sector; and</a:t>
            </a:r>
            <a:br>
              <a:rPr lang="en-US" sz="2000" b="1">
                <a:latin typeface="Calibri"/>
                <a:cs typeface="Calibri"/>
              </a:rPr>
            </a:br>
            <a:r>
              <a:rPr lang="en-US" sz="2000" b="1">
                <a:latin typeface="Calibri"/>
                <a:cs typeface="Calibri"/>
              </a:rPr>
              <a:t>4) Counters the belief that nonprofits can do more for less.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107CFD2-C378-C545-7648-409981A0D8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0" y="0"/>
            <a:ext cx="12192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" name="Graphic 37" descr="Business Growth">
            <a:extLst>
              <a:ext uri="{FF2B5EF4-FFF2-40B4-BE49-F238E27FC236}">
                <a16:creationId xmlns:a16="http://schemas.microsoft.com/office/drawing/2014/main" id="{7FCC8BBD-D36E-2622-1F02-EF9D101D2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8966" y="1673079"/>
            <a:ext cx="2695123" cy="26951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37ACA84-8091-2C1B-884C-FFC2B78E13CE}"/>
              </a:ext>
            </a:extLst>
          </p:cNvPr>
          <p:cNvSpPr txBox="1"/>
          <p:nvPr/>
        </p:nvSpPr>
        <p:spPr>
          <a:xfrm>
            <a:off x="6192456" y="3819645"/>
            <a:ext cx="5478682" cy="1077218"/>
          </a:xfrm>
          <a:prstGeom prst="rect">
            <a:avLst/>
          </a:prstGeom>
          <a:solidFill>
            <a:schemeClr val="bg1"/>
          </a:solidFill>
          <a:ln w="38100">
            <a:solidFill>
              <a:srgbClr val="B5339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200" b="1">
                <a:cs typeface="Calibri"/>
              </a:rPr>
              <a:t>Maryland Self-Sufficiency Standard Calculator</a:t>
            </a:r>
          </a:p>
          <a:p>
            <a:pPr algn="ctr"/>
            <a:r>
              <a:rPr lang="en-US" sz="1200">
                <a:ea typeface="+mn-lt"/>
                <a:cs typeface="+mn-lt"/>
                <a:hlinkClick r:id="rId4"/>
              </a:rPr>
              <a:t>https://maryland-cap.org/the-maryland-2023-self-sufficiency-standard-calculator/</a:t>
            </a:r>
            <a:r>
              <a:rPr lang="en-US" sz="1200">
                <a:ea typeface="+mn-lt"/>
                <a:cs typeface="+mn-lt"/>
              </a:rPr>
              <a:t> </a:t>
            </a:r>
          </a:p>
          <a:p>
            <a:pPr algn="ctr">
              <a:lnSpc>
                <a:spcPct val="150000"/>
              </a:lnSpc>
            </a:pPr>
            <a:r>
              <a:rPr lang="en-US" sz="1200" b="1">
                <a:cs typeface="Calibri"/>
              </a:rPr>
              <a:t>REPORT</a:t>
            </a:r>
            <a:endParaRPr lang="en-US" sz="1200">
              <a:cs typeface="Calibri"/>
            </a:endParaRPr>
          </a:p>
          <a:p>
            <a:pPr algn="ctr"/>
            <a:r>
              <a:rPr lang="en-US" sz="1200">
                <a:ea typeface="+mn-lt"/>
                <a:cs typeface="+mn-lt"/>
                <a:hlinkClick r:id="rId5"/>
              </a:rPr>
              <a:t>https://selfsufficiencystandard.org/wp-content/uploads/2023/08/MD2023_SSS.pdf</a:t>
            </a:r>
            <a:r>
              <a:rPr lang="en-US" sz="1200">
                <a:ea typeface="+mn-lt"/>
                <a:cs typeface="+mn-lt"/>
              </a:rPr>
              <a:t> </a:t>
            </a:r>
            <a:endParaRPr lang="en-US"/>
          </a:p>
          <a:p>
            <a:pPr algn="ctr"/>
            <a:endParaRPr lang="en-US" sz="1000" b="1">
              <a:cs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4AC26A5-5819-E493-BD5B-B9BD4429C404}"/>
              </a:ext>
            </a:extLst>
          </p:cNvPr>
          <p:cNvSpPr txBox="1"/>
          <p:nvPr/>
        </p:nvSpPr>
        <p:spPr>
          <a:xfrm>
            <a:off x="2314936" y="5160379"/>
            <a:ext cx="7031620" cy="800219"/>
          </a:xfrm>
          <a:prstGeom prst="rect">
            <a:avLst/>
          </a:prstGeom>
          <a:noFill/>
          <a:ln w="38100">
            <a:solidFill>
              <a:srgbClr val="00B3BC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rgbClr val="2659A6"/>
                </a:solidFill>
                <a:cs typeface="Calibri"/>
              </a:rPr>
              <a:t>The 2023 Montgomery County, MD Self-Sufficiency Standard Report</a:t>
            </a:r>
            <a:endParaRPr lang="en-US"/>
          </a:p>
          <a:p>
            <a:pPr algn="ctr"/>
            <a:r>
              <a:rPr lang="en-US" sz="1400" b="1">
                <a:solidFill>
                  <a:srgbClr val="FF0000"/>
                </a:solidFill>
                <a:cs typeface="Calibri"/>
              </a:rPr>
              <a:t>A comprehensive analysis of Montgomery County SSS data!</a:t>
            </a:r>
          </a:p>
          <a:p>
            <a:pPr algn="ctr"/>
            <a:r>
              <a:rPr lang="en-US" sz="1400" b="1">
                <a:solidFill>
                  <a:srgbClr val="2659A6"/>
                </a:solidFill>
                <a:ea typeface="+mn-lt"/>
                <a:cs typeface="+mn-lt"/>
              </a:rPr>
              <a:t>https://www.montgomerycountymd.gov/CommunityAction</a:t>
            </a:r>
            <a:endParaRPr lang="en-US" sz="1400" b="1">
              <a:solidFill>
                <a:srgbClr val="2659A6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21378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AFA38-A029-A753-4EC4-E6845A4A1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25" y="584966"/>
            <a:ext cx="10515600" cy="1325563"/>
          </a:xfrm>
        </p:spPr>
        <p:txBody>
          <a:bodyPr lIns="91440" tIns="45720" rIns="91440" bIns="45720" anchor="t">
            <a:normAutofit fontScale="90000"/>
          </a:bodyPr>
          <a:lstStyle/>
          <a:p>
            <a:r>
              <a:rPr lang="en-US" sz="4000" b="1">
                <a:latin typeface="Arial"/>
                <a:cs typeface="Arial"/>
              </a:rPr>
              <a:t>How Much is Enough in Montgomery County?</a:t>
            </a:r>
            <a:br>
              <a:rPr lang="en-US" sz="3000">
                <a:latin typeface="Arial"/>
                <a:cs typeface="Arial"/>
              </a:rPr>
            </a:br>
            <a:r>
              <a:rPr lang="en-US" sz="1500">
                <a:latin typeface="Arial"/>
                <a:cs typeface="Arial"/>
              </a:rPr>
              <a:t>	</a:t>
            </a:r>
            <a:br>
              <a:rPr lang="en-US" sz="3000">
                <a:latin typeface="Arial"/>
                <a:cs typeface="Arial"/>
              </a:rPr>
            </a:br>
            <a:r>
              <a:rPr lang="en-US" sz="1600">
                <a:solidFill>
                  <a:schemeClr val="tx1"/>
                </a:solidFill>
                <a:latin typeface="Arial"/>
                <a:cs typeface="Arial"/>
              </a:rPr>
              <a:t>The Self-Sufficiency Standard calculates how much income families of various compositions need to make ends meet without public or private assistance, varied by county.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BC205495-FB6A-6D52-A54A-6C8E364CD4ED}"/>
              </a:ext>
            </a:extLst>
          </p:cNvPr>
          <p:cNvSpPr/>
          <p:nvPr/>
        </p:nvSpPr>
        <p:spPr>
          <a:xfrm>
            <a:off x="887473" y="1910529"/>
            <a:ext cx="9199536" cy="48054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588"/>
          </a:p>
        </p:txBody>
      </p:sp>
    </p:spTree>
    <p:extLst>
      <p:ext uri="{BB962C8B-B14F-4D97-AF65-F5344CB8AC3E}">
        <p14:creationId xmlns:p14="http://schemas.microsoft.com/office/powerpoint/2010/main" val="1825473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83F14-FA20-4AF7-9F54-B73F7778B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915" y="113738"/>
            <a:ext cx="10515600" cy="1325563"/>
          </a:xfrm>
        </p:spPr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9598F-095E-41DC-8DB8-AC92D1375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915" y="1155470"/>
            <a:ext cx="7507023" cy="5382982"/>
          </a:xfrm>
        </p:spPr>
        <p:txBody>
          <a:bodyPr>
            <a:normAutofit fontScale="92500"/>
          </a:bodyPr>
          <a:lstStyle/>
          <a:p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New FY23 Strategic Plan</a:t>
            </a:r>
          </a:p>
          <a:p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Foundation Strategic Goals &amp; Actions</a:t>
            </a:r>
          </a:p>
          <a:p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FY22 Impact of Investments</a:t>
            </a:r>
          </a:p>
          <a:p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Overview of Eligibility</a:t>
            </a:r>
          </a:p>
          <a:p>
            <a:pPr lvl="1"/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Grant Guidelines for Funding</a:t>
            </a:r>
          </a:p>
          <a:p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Application Process and Deadlines</a:t>
            </a:r>
          </a:p>
          <a:p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Draft Application for Capacity Building</a:t>
            </a:r>
          </a:p>
          <a:p>
            <a:r>
              <a:rPr lang="en-US" sz="3500">
                <a:latin typeface="Arial" panose="020B0604020202020204" pitchFamily="34" charset="0"/>
                <a:cs typeface="Arial" panose="020B0604020202020204" pitchFamily="34" charset="0"/>
              </a:rPr>
              <a:t>Next Steps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48BB99-02DB-2675-8A84-F68454F86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938" y="1487257"/>
            <a:ext cx="4292913" cy="321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6081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9F965CD1-EA4F-CDDD-17F8-28C9F59FEC37}"/>
              </a:ext>
            </a:extLst>
          </p:cNvPr>
          <p:cNvSpPr/>
          <p:nvPr/>
        </p:nvSpPr>
        <p:spPr>
          <a:xfrm>
            <a:off x="252128" y="1805654"/>
            <a:ext cx="10253915" cy="4899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588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A8698A4-7B47-7DE2-75CF-C7294EC86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285" y="621019"/>
            <a:ext cx="10515600" cy="1325563"/>
          </a:xfrm>
        </p:spPr>
        <p:txBody>
          <a:bodyPr lIns="91440" tIns="45720" rIns="91440" bIns="45720" anchor="t">
            <a:normAutofit fontScale="90000"/>
          </a:bodyPr>
          <a:lstStyle/>
          <a:p>
            <a:r>
              <a:rPr lang="en-US" sz="4000" b="1">
                <a:latin typeface="Arial"/>
                <a:cs typeface="Arial"/>
              </a:rPr>
              <a:t>How Much is Enough in Montgomery County?</a:t>
            </a:r>
            <a:br>
              <a:rPr lang="en-US" sz="3000">
                <a:latin typeface="Arial"/>
                <a:cs typeface="Arial"/>
              </a:rPr>
            </a:br>
            <a:r>
              <a:rPr lang="en-US" sz="1500">
                <a:latin typeface="Arial"/>
                <a:cs typeface="Arial"/>
              </a:rPr>
              <a:t>	</a:t>
            </a:r>
            <a:br>
              <a:rPr lang="en-US" sz="3000">
                <a:latin typeface="Arial"/>
                <a:cs typeface="Arial"/>
              </a:rPr>
            </a:br>
            <a:r>
              <a:rPr lang="en-US" sz="1600">
                <a:solidFill>
                  <a:schemeClr val="tx1"/>
                </a:solidFill>
                <a:latin typeface="Arial"/>
                <a:cs typeface="Arial"/>
              </a:rPr>
              <a:t>The Self-Sufficiency Standard calculates how much income families of various compositions need to make ends meet without public or private assistance, varied by county.</a:t>
            </a:r>
            <a:endParaRPr 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207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AFA38-A029-A753-4EC4-E6845A4A1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271" y="355292"/>
            <a:ext cx="10515600" cy="1325563"/>
          </a:xfrm>
        </p:spPr>
        <p:txBody>
          <a:bodyPr lIns="91440" tIns="45720" rIns="91440" bIns="45720" anchor="ctr"/>
          <a:lstStyle/>
          <a:p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How Does the Standard Compare?</a:t>
            </a:r>
            <a:br>
              <a:rPr lang="en-US" sz="3000">
                <a:latin typeface="Arial"/>
                <a:cs typeface="Arial"/>
              </a:rPr>
            </a:br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E9D2459-1977-56E0-4722-4FD6D12F2183}"/>
              </a:ext>
            </a:extLst>
          </p:cNvPr>
          <p:cNvSpPr/>
          <p:nvPr/>
        </p:nvSpPr>
        <p:spPr>
          <a:xfrm>
            <a:off x="553994" y="1358351"/>
            <a:ext cx="8211955" cy="5361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1588"/>
          </a:p>
        </p:txBody>
      </p:sp>
    </p:spTree>
    <p:extLst>
      <p:ext uri="{BB962C8B-B14F-4D97-AF65-F5344CB8AC3E}">
        <p14:creationId xmlns:p14="http://schemas.microsoft.com/office/powerpoint/2010/main" val="1268902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mera lens">
            <a:extLst>
              <a:ext uri="{FF2B5EF4-FFF2-40B4-BE49-F238E27FC236}">
                <a16:creationId xmlns:a16="http://schemas.microsoft.com/office/drawing/2014/main" id="{A4FA70DF-1C54-65B8-47D0-8EF8CA3CE4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59" b="10071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B245FE-B195-5B6C-B585-042683BBA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0040" y="1063360"/>
            <a:ext cx="5946020" cy="485687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5200">
                <a:solidFill>
                  <a:srgbClr val="FFFFFF"/>
                </a:solidFill>
                <a:latin typeface="+mj-lt"/>
                <a:cs typeface="+mj-cs"/>
              </a:rPr>
              <a:t>Application Preview – Comments Welcomed Until Thursday, September 28</a:t>
            </a:r>
            <a:r>
              <a:rPr lang="en-US" sz="5200" baseline="30000">
                <a:solidFill>
                  <a:srgbClr val="FFFFFF"/>
                </a:solidFill>
                <a:latin typeface="+mj-lt"/>
                <a:cs typeface="+mj-cs"/>
              </a:rPr>
              <a:t>th</a:t>
            </a:r>
            <a:r>
              <a:rPr lang="en-US" sz="5200">
                <a:solidFill>
                  <a:srgbClr val="FFFFFF"/>
                </a:solidFill>
                <a:latin typeface="+mj-lt"/>
                <a:cs typeface="+mj-cs"/>
              </a:rPr>
              <a:t> </a:t>
            </a:r>
            <a:br>
              <a:rPr lang="en-US" sz="5200">
                <a:solidFill>
                  <a:srgbClr val="FFFFFF"/>
                </a:solidFill>
                <a:latin typeface="+mj-lt"/>
                <a:cs typeface="+mj-cs"/>
              </a:rPr>
            </a:br>
            <a:br>
              <a:rPr lang="en-US" sz="5200">
                <a:latin typeface="+mj-lt"/>
                <a:cs typeface="+mj-cs"/>
              </a:rPr>
            </a:br>
            <a:r>
              <a:rPr lang="en-US">
                <a:solidFill>
                  <a:srgbClr val="FFFFFF"/>
                </a:solidFill>
                <a:latin typeface="Calibri Light"/>
                <a:cs typeface="Calibri Light"/>
                <a:hlinkClick r:id="rId3"/>
              </a:rPr>
              <a:t>elissa.schwartz@hifmc.org</a:t>
            </a:r>
            <a:endParaRPr lang="en-US">
              <a:solidFill>
                <a:srgbClr val="FFFFFF"/>
              </a:solidFill>
              <a:latin typeface="Calibri Light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4764451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23100-9A80-4921-A2B1-5D49D1E65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84" y="663194"/>
            <a:ext cx="4834207" cy="2037386"/>
          </a:xfrm>
          <a:solidFill>
            <a:schemeClr val="bg1"/>
          </a:solidFill>
        </p:spPr>
        <p:txBody>
          <a:bodyPr lIns="91440" tIns="45720" rIns="91440" bIns="45720" anchor="t"/>
          <a:lstStyle/>
          <a:p>
            <a:pPr marL="0" indent="0" algn="ctr">
              <a:buNone/>
            </a:pPr>
            <a:r>
              <a:rPr lang="en-US" sz="4000" b="1">
                <a:solidFill>
                  <a:srgbClr val="B53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will </a:t>
            </a:r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open</a:t>
            </a:r>
            <a:r>
              <a:rPr lang="en-US" sz="4000" b="1">
                <a:solidFill>
                  <a:srgbClr val="B53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Friday, Oct 6</a:t>
            </a:r>
            <a:r>
              <a:rPr lang="en-US" sz="4000" b="1" baseline="30000">
                <a:solidFill>
                  <a:srgbClr val="B53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4000" b="1">
                <a:solidFill>
                  <a:srgbClr val="B53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at 9am EST 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62BEAD6-9958-4064-B7A5-457CA4F558BA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284321371"/>
              </p:ext>
            </p:extLst>
          </p:nvPr>
        </p:nvGraphicFramePr>
        <p:xfrm>
          <a:off x="4830991" y="155487"/>
          <a:ext cx="7178824" cy="502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112BC2-2FE8-4207-841E-E8737907D459}"/>
              </a:ext>
            </a:extLst>
          </p:cNvPr>
          <p:cNvSpPr txBox="1">
            <a:spLocks/>
          </p:cNvSpPr>
          <p:nvPr/>
        </p:nvSpPr>
        <p:spPr>
          <a:xfrm>
            <a:off x="182185" y="3870701"/>
            <a:ext cx="4741506" cy="1831975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2659A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b="1">
                <a:solidFill>
                  <a:srgbClr val="B53392"/>
                </a:solidFill>
              </a:rPr>
              <a:t>Application will </a:t>
            </a:r>
            <a:r>
              <a:rPr lang="en-US" sz="4000" b="1"/>
              <a:t>close</a:t>
            </a:r>
            <a:r>
              <a:rPr lang="en-US" sz="4000" b="1">
                <a:solidFill>
                  <a:srgbClr val="B53392"/>
                </a:solidFill>
              </a:rPr>
              <a:t> Monday, November 20</a:t>
            </a:r>
            <a:r>
              <a:rPr lang="en-US" sz="4000" b="1" baseline="30000">
                <a:solidFill>
                  <a:srgbClr val="B53392"/>
                </a:solidFill>
              </a:rPr>
              <a:t>th</a:t>
            </a:r>
            <a:r>
              <a:rPr lang="en-US" sz="4000" b="1">
                <a:solidFill>
                  <a:srgbClr val="B53392"/>
                </a:solidFill>
              </a:rPr>
              <a:t> at 5pm EST 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7371C0-E688-48CE-8A03-75966505CC35}"/>
              </a:ext>
            </a:extLst>
          </p:cNvPr>
          <p:cNvCxnSpPr/>
          <p:nvPr/>
        </p:nvCxnSpPr>
        <p:spPr>
          <a:xfrm>
            <a:off x="89485" y="3285640"/>
            <a:ext cx="4741506" cy="0"/>
          </a:xfrm>
          <a:prstGeom prst="line">
            <a:avLst/>
          </a:prstGeom>
          <a:ln>
            <a:solidFill>
              <a:srgbClr val="2659A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836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AF4D5-8BB2-46CB-B643-6CF59BECF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040" y="2307367"/>
            <a:ext cx="3669161" cy="1375359"/>
          </a:xfrm>
        </p:spPr>
        <p:txBody>
          <a:bodyPr>
            <a:no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Grant </a:t>
            </a:r>
            <a:br>
              <a:rPr lang="en-US" sz="5400">
                <a:solidFill>
                  <a:srgbClr val="FFFFFF"/>
                </a:solidFill>
              </a:rPr>
            </a:br>
            <a:r>
              <a:rPr lang="en-US" sz="5400">
                <a:solidFill>
                  <a:srgbClr val="FFFFFF"/>
                </a:solidFill>
              </a:rPr>
              <a:t>Portal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C1F53-AF51-4217-A5C2-4EB8A977A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5200" y="1351831"/>
            <a:ext cx="7446019" cy="5230634"/>
          </a:xfrm>
        </p:spPr>
        <p:txBody>
          <a:bodyPr lIns="91440" tIns="45720" rIns="91440" bIns="45720" anchor="ctr">
            <a:noAutofit/>
          </a:bodyPr>
          <a:lstStyle/>
          <a:p>
            <a:r>
              <a:rPr lang="en-US" sz="2400">
                <a:solidFill>
                  <a:srgbClr val="265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your organization have an account already?</a:t>
            </a:r>
          </a:p>
          <a:p>
            <a:pPr lvl="1"/>
            <a:r>
              <a:rPr lang="en-US" i="1">
                <a:solidFill>
                  <a:srgbClr val="B53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yes, </a:t>
            </a:r>
            <a:r>
              <a:rPr lang="en-US" b="1" i="1">
                <a:solidFill>
                  <a:srgbClr val="B53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</a:t>
            </a:r>
            <a:r>
              <a:rPr lang="en-US" i="1">
                <a:solidFill>
                  <a:srgbClr val="B53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create a new account. You may need/want to add a new user within an account. If unsure, reach out and ask! </a:t>
            </a:r>
          </a:p>
          <a:p>
            <a:r>
              <a:rPr lang="en-US" sz="2400">
                <a:solidFill>
                  <a:srgbClr val="265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year there will be just 1 application to consider – FY24 Capacity Building</a:t>
            </a:r>
          </a:p>
          <a:p>
            <a:pPr lvl="1"/>
            <a:r>
              <a:rPr lang="en-US">
                <a:solidFill>
                  <a:srgbClr val="B53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which FY24 Strategic Goal your request fits best</a:t>
            </a:r>
          </a:p>
          <a:p>
            <a:r>
              <a:rPr lang="en-US" sz="2400">
                <a:solidFill>
                  <a:srgbClr val="265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 questions regarding the portal can be directed to Elissa </a:t>
            </a:r>
            <a:r>
              <a:rPr lang="en-US" sz="2400" err="1">
                <a:solidFill>
                  <a:srgbClr val="265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Malter</a:t>
            </a:r>
            <a:r>
              <a:rPr lang="en-US" sz="2400">
                <a:solidFill>
                  <a:srgbClr val="265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Schwartz (Lis) at </a:t>
            </a:r>
            <a:r>
              <a:rPr lang="en-US" sz="2400">
                <a:solidFill>
                  <a:srgbClr val="2659A6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Elissa.Schwartz@hifmc.org</a:t>
            </a:r>
            <a:r>
              <a:rPr lang="en-US" sz="2400">
                <a:solidFill>
                  <a:srgbClr val="265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  <a:p>
            <a:pPr marL="0" indent="0">
              <a:buNone/>
            </a:pPr>
            <a:endParaRPr lang="en-US" sz="2400">
              <a:solidFill>
                <a:srgbClr val="2659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3A33929-866A-ABF4-E034-E412637832E0}"/>
              </a:ext>
            </a:extLst>
          </p:cNvPr>
          <p:cNvSpPr txBox="1">
            <a:spLocks/>
          </p:cNvSpPr>
          <p:nvPr/>
        </p:nvSpPr>
        <p:spPr>
          <a:xfrm>
            <a:off x="100780" y="29629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Grant Portal (Foundant)</a:t>
            </a:r>
          </a:p>
        </p:txBody>
      </p:sp>
      <p:pic>
        <p:nvPicPr>
          <p:cNvPr id="8" name="Graphic 7" descr="Connections">
            <a:extLst>
              <a:ext uri="{FF2B5EF4-FFF2-40B4-BE49-F238E27FC236}">
                <a16:creationId xmlns:a16="http://schemas.microsoft.com/office/drawing/2014/main" id="{7AF2712E-F706-C340-609A-32D5126C51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9819" y="1384371"/>
            <a:ext cx="3900250" cy="39002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0E450E9-7D9A-AC60-3906-44AD89225AA0}"/>
              </a:ext>
            </a:extLst>
          </p:cNvPr>
          <p:cNvSpPr txBox="1"/>
          <p:nvPr/>
        </p:nvSpPr>
        <p:spPr>
          <a:xfrm>
            <a:off x="798473" y="4980164"/>
            <a:ext cx="36691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Tips from a grantee: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Print out questions in advance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Click save often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Complete application in word first and then cut and paste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59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711B1-B8F4-4C92-9F6A-DE8A37BF8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80" y="296299"/>
            <a:ext cx="10515600" cy="1325563"/>
          </a:xfrm>
        </p:spPr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Grant Requirements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F150288-4220-4E97-A5B4-B36E8E39F9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9908045"/>
              </p:ext>
            </p:extLst>
          </p:nvPr>
        </p:nvGraphicFramePr>
        <p:xfrm>
          <a:off x="588433" y="1618124"/>
          <a:ext cx="11015133" cy="4736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4732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B47C3-E838-7684-451E-C1A624D0B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13" y="332910"/>
            <a:ext cx="10515600" cy="1325563"/>
          </a:xfrm>
        </p:spPr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Draft Application FY24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D809FC4-71DA-4E41-9DF2-19E9ACC03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194" y="4628240"/>
            <a:ext cx="2591162" cy="10860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852D36F-3C27-06B8-A63F-0DF4FFFC036C}"/>
              </a:ext>
            </a:extLst>
          </p:cNvPr>
          <p:cNvSpPr txBox="1"/>
          <p:nvPr/>
        </p:nvSpPr>
        <p:spPr>
          <a:xfrm>
            <a:off x="8441356" y="811025"/>
            <a:ext cx="832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Page 1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67DA2B4-2733-0334-54DA-7211F86C9C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13" y="1280569"/>
            <a:ext cx="5739581" cy="50823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CE74B25-E6D9-6BBF-C039-232A1B4663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0194" y="2177506"/>
            <a:ext cx="5971506" cy="245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234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B47C3-E838-7684-451E-C1A624D0B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13" y="332910"/>
            <a:ext cx="10515600" cy="1325563"/>
          </a:xfrm>
        </p:spPr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Draft Application FY24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52D36F-3C27-06B8-A63F-0DF4FFFC036C}"/>
              </a:ext>
            </a:extLst>
          </p:cNvPr>
          <p:cNvSpPr txBox="1"/>
          <p:nvPr/>
        </p:nvSpPr>
        <p:spPr>
          <a:xfrm>
            <a:off x="8254543" y="811025"/>
            <a:ext cx="1084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Page 2 -3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D4A4D2-9E79-2DCF-A603-C824AE6ED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13" y="1475143"/>
            <a:ext cx="6315956" cy="44583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F5AF3A-3FBB-4C4E-DD6E-30E76EA6D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3030" y="1813802"/>
            <a:ext cx="5753667" cy="19560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456323-4994-4D98-C620-CEC09F1EEC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704304"/>
            <a:ext cx="5985387" cy="14861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6310F78-D265-76B3-2CC2-910C7B448E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3030" y="5234597"/>
            <a:ext cx="3362794" cy="11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246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B47C3-E838-7684-451E-C1A624D0B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13" y="332910"/>
            <a:ext cx="10515600" cy="1325563"/>
          </a:xfrm>
        </p:spPr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Draft Application FY24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52D36F-3C27-06B8-A63F-0DF4FFFC036C}"/>
              </a:ext>
            </a:extLst>
          </p:cNvPr>
          <p:cNvSpPr txBox="1"/>
          <p:nvPr/>
        </p:nvSpPr>
        <p:spPr>
          <a:xfrm>
            <a:off x="8254542" y="811025"/>
            <a:ext cx="1194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Page 3 - 4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78F962-897F-C5B6-C3B2-EB50EA56E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37" y="1622243"/>
            <a:ext cx="5858693" cy="19052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E33CA1E-0E19-5BC7-7967-03924910F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8536" y="1272377"/>
            <a:ext cx="5820587" cy="40772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62A190-D08B-E9FE-D45F-4831E24F2C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0665" y="5349646"/>
            <a:ext cx="1381318" cy="3810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56E786-ED1E-3396-DC02-2CC6289958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78" y="3349376"/>
            <a:ext cx="6335009" cy="282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0008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B47C3-E838-7684-451E-C1A624D0B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13" y="332910"/>
            <a:ext cx="10515600" cy="1325563"/>
          </a:xfrm>
        </p:spPr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Draft Application FY24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52D36F-3C27-06B8-A63F-0DF4FFFC036C}"/>
              </a:ext>
            </a:extLst>
          </p:cNvPr>
          <p:cNvSpPr txBox="1"/>
          <p:nvPr/>
        </p:nvSpPr>
        <p:spPr>
          <a:xfrm>
            <a:off x="8254542" y="811025"/>
            <a:ext cx="1194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Page 4 - 5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E5ABFB-B933-B769-4284-748B04363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13" y="1473829"/>
            <a:ext cx="6144482" cy="34580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2393777-186E-6C1E-DA1A-94DDBA93DE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13" y="4527732"/>
            <a:ext cx="6220693" cy="21434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042C107-66E0-5E4D-F5AA-2CD2910C1A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266606"/>
            <a:ext cx="6011114" cy="2876951"/>
          </a:xfrm>
          <a:prstGeom prst="rect">
            <a:avLst/>
          </a:prstGeom>
        </p:spPr>
      </p:pic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CE467208-A2BE-89E0-759E-789783A462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202537"/>
              </p:ext>
            </p:extLst>
          </p:nvPr>
        </p:nvGraphicFramePr>
        <p:xfrm>
          <a:off x="6218429" y="4831272"/>
          <a:ext cx="4407784" cy="1813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7397">
                  <a:extLst>
                    <a:ext uri="{9D8B030D-6E8A-4147-A177-3AD203B41FA5}">
                      <a16:colId xmlns:a16="http://schemas.microsoft.com/office/drawing/2014/main" val="3188044214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1863286286"/>
                    </a:ext>
                  </a:extLst>
                </a:gridCol>
                <a:gridCol w="1094587">
                  <a:extLst>
                    <a:ext uri="{9D8B030D-6E8A-4147-A177-3AD203B41FA5}">
                      <a16:colId xmlns:a16="http://schemas.microsoft.com/office/drawing/2014/main" val="404291580"/>
                    </a:ext>
                  </a:extLst>
                </a:gridCol>
              </a:tblGrid>
              <a:tr h="371727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Individuals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Hourly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Yearly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00382"/>
                  </a:ext>
                </a:extLst>
              </a:tr>
              <a:tr h="307810">
                <a:tc>
                  <a:txBody>
                    <a:bodyPr/>
                    <a:lstStyle/>
                    <a:p>
                      <a:r>
                        <a:rPr lang="en-US" sz="1400"/>
                        <a:t>1 Adult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$22.39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$47,294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8939274"/>
                  </a:ext>
                </a:extLst>
              </a:tr>
              <a:tr h="307810">
                <a:tc>
                  <a:txBody>
                    <a:bodyPr/>
                    <a:lstStyle/>
                    <a:p>
                      <a:r>
                        <a:rPr lang="en-US" sz="1400"/>
                        <a:t>1 Adult &amp; 2 Teens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$31.80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$67,162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93204"/>
                  </a:ext>
                </a:extLst>
              </a:tr>
              <a:tr h="307810">
                <a:tc>
                  <a:txBody>
                    <a:bodyPr/>
                    <a:lstStyle/>
                    <a:p>
                      <a:r>
                        <a:rPr lang="en-US" sz="1400"/>
                        <a:t>1 Adult &amp; 1 School Aged Child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$37.73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$79,683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192210"/>
                  </a:ext>
                </a:extLst>
              </a:tr>
              <a:tr h="371727">
                <a:tc>
                  <a:txBody>
                    <a:bodyPr/>
                    <a:lstStyle/>
                    <a:p>
                      <a:r>
                        <a:rPr lang="en-US" sz="1400"/>
                        <a:t>1 Adult &amp; 1 Preschooler &amp; 1 School Aged Child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$55.33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$116,864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44468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7299BF7-5DC2-1D41-A902-6CE106EE7765}"/>
              </a:ext>
            </a:extLst>
          </p:cNvPr>
          <p:cNvSpPr txBox="1"/>
          <p:nvPr/>
        </p:nvSpPr>
        <p:spPr>
          <a:xfrm>
            <a:off x="6218429" y="4406139"/>
            <a:ext cx="5253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>
                <a:solidFill>
                  <a:srgbClr val="2659A6"/>
                </a:solidFill>
                <a:effectLst/>
                <a:latin typeface="Tableau Medium"/>
              </a:rPr>
              <a:t>Minimum Self-Sufficiency Wage in MoCo</a:t>
            </a:r>
            <a:endParaRPr lang="en-US">
              <a:solidFill>
                <a:srgbClr val="2659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01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4E6D0E7-DC91-F3B2-B38B-A9F386EEE1BC}"/>
              </a:ext>
            </a:extLst>
          </p:cNvPr>
          <p:cNvSpPr txBox="1"/>
          <p:nvPr/>
        </p:nvSpPr>
        <p:spPr>
          <a:xfrm>
            <a:off x="10587037" y="5109242"/>
            <a:ext cx="153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80E355-17D4-C808-7421-8C64019D4B32}"/>
              </a:ext>
            </a:extLst>
          </p:cNvPr>
          <p:cNvSpPr txBox="1"/>
          <p:nvPr/>
        </p:nvSpPr>
        <p:spPr>
          <a:xfrm>
            <a:off x="193964" y="3678110"/>
            <a:ext cx="1192659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2659A6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To help achieve that vision, HIF supports innovative solutions in the delivery of health, wellness, and social services to help address social determinants of health, and to improve life expectancy.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FC8360-F697-EF13-A7F4-7B21F1E6F9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173831"/>
            <a:ext cx="9060872" cy="102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674AED-2283-8198-E510-A3788F48E566}"/>
              </a:ext>
            </a:extLst>
          </p:cNvPr>
          <p:cNvSpPr txBox="1"/>
          <p:nvPr/>
        </p:nvSpPr>
        <p:spPr>
          <a:xfrm>
            <a:off x="193964" y="323333"/>
            <a:ext cx="9060872" cy="875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05610" marR="275590" indent="-1181100" algn="ctr">
              <a:lnSpc>
                <a:spcPct val="80000"/>
              </a:lnSpc>
              <a:spcBef>
                <a:spcPts val="1535"/>
              </a:spcBef>
              <a:spcAft>
                <a:spcPts val="0"/>
              </a:spcAft>
            </a:pPr>
            <a:r>
              <a:rPr lang="en-US" sz="2400" b="1" spc="-6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Healthcare </a:t>
            </a:r>
            <a:r>
              <a:rPr lang="en-US" sz="2400" b="1" spc="-605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6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Initiative </a:t>
            </a:r>
            <a:r>
              <a:rPr lang="en-US" sz="2400" b="1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Foundation</a:t>
            </a:r>
            <a:endParaRPr lang="en-US" sz="240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1705610" marR="275590" indent="-1181100" algn="ctr">
              <a:lnSpc>
                <a:spcPct val="80000"/>
              </a:lnSpc>
              <a:spcBef>
                <a:spcPts val="1535"/>
              </a:spcBef>
              <a:spcAft>
                <a:spcPts val="0"/>
              </a:spcAft>
            </a:pPr>
            <a:r>
              <a:rPr lang="en-US" sz="2400" b="1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2023 Strategic Plan</a:t>
            </a:r>
            <a:endParaRPr lang="en-US" sz="240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BE05EE7B-10F5-81B4-6892-3B12C4DB78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64" y="1357846"/>
            <a:ext cx="6153150" cy="504825"/>
          </a:xfrm>
          <a:prstGeom prst="rect">
            <a:avLst/>
          </a:prstGeom>
          <a:solidFill>
            <a:srgbClr val="DEF5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2099945" marR="2099945" algn="ctr">
              <a:spcBef>
                <a:spcPts val="410"/>
              </a:spcBef>
              <a:spcAft>
                <a:spcPts val="0"/>
              </a:spcAft>
            </a:pPr>
            <a:r>
              <a:rPr lang="en-US" sz="2000" b="1">
                <a:solidFill>
                  <a:srgbClr val="215868"/>
                </a:solidFill>
                <a:effectLst/>
                <a:latin typeface="Century Gothic" panose="020B0502020202020204" pitchFamily="34" charset="0"/>
                <a:ea typeface="Tahoma" panose="020B0604030504040204" pitchFamily="34" charset="0"/>
              </a:rPr>
              <a:t>Vision</a:t>
            </a:r>
            <a:endParaRPr lang="en-US" sz="110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0F9F87-4DFC-ED2B-CA6F-387E1C4B8D3C}"/>
              </a:ext>
            </a:extLst>
          </p:cNvPr>
          <p:cNvSpPr txBox="1"/>
          <p:nvPr/>
        </p:nvSpPr>
        <p:spPr>
          <a:xfrm>
            <a:off x="193964" y="1820091"/>
            <a:ext cx="119265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2659A6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 vision of the Healthcare Initiative Foundation (HIF) is a community where all Montgomery County residents have access to high-quality, comprehensive health, wellness, and social services delivered in a culturally responsive, equitable manner.</a:t>
            </a:r>
          </a:p>
          <a:p>
            <a:endParaRPr lang="en-US" sz="2000">
              <a:solidFill>
                <a:srgbClr val="2659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CAAF54AF-A377-C06E-738E-5DC7C7D8B1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64" y="3213778"/>
            <a:ext cx="6124575" cy="504825"/>
          </a:xfrm>
          <a:prstGeom prst="rect">
            <a:avLst/>
          </a:prstGeom>
          <a:solidFill>
            <a:srgbClr val="DEF5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2099945" marR="2099945" algn="ctr">
              <a:spcBef>
                <a:spcPts val="410"/>
              </a:spcBef>
              <a:spcAft>
                <a:spcPts val="0"/>
              </a:spcAft>
            </a:pPr>
            <a:r>
              <a:rPr lang="en-US" sz="2000" b="1">
                <a:solidFill>
                  <a:srgbClr val="215868"/>
                </a:solidFill>
                <a:effectLst/>
                <a:latin typeface="Century Gothic" panose="020B0502020202020204" pitchFamily="34" charset="0"/>
                <a:ea typeface="Tahoma" panose="020B0604030504040204" pitchFamily="34" charset="0"/>
              </a:rPr>
              <a:t>Mission</a:t>
            </a:r>
            <a:endParaRPr lang="en-US" sz="110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21" name="Text Box 16">
            <a:extLst>
              <a:ext uri="{FF2B5EF4-FFF2-40B4-BE49-F238E27FC236}">
                <a16:creationId xmlns:a16="http://schemas.microsoft.com/office/drawing/2014/main" id="{4FA8272C-C222-29BC-E9BC-E5EEF8CB0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776" y="4920576"/>
            <a:ext cx="6076950" cy="504825"/>
          </a:xfrm>
          <a:prstGeom prst="rect">
            <a:avLst/>
          </a:prstGeom>
          <a:solidFill>
            <a:srgbClr val="DEF5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2099945" marR="2099945" algn="ctr">
              <a:spcBef>
                <a:spcPts val="410"/>
              </a:spcBef>
              <a:spcAft>
                <a:spcPts val="0"/>
              </a:spcAft>
            </a:pPr>
            <a:r>
              <a:rPr lang="en-US" sz="2000" b="1">
                <a:solidFill>
                  <a:srgbClr val="215868"/>
                </a:solidFill>
                <a:effectLst/>
                <a:latin typeface="Century Gothic" panose="020B0502020202020204" pitchFamily="34" charset="0"/>
                <a:ea typeface="Tahoma" panose="020B0604030504040204" pitchFamily="34" charset="0"/>
              </a:rPr>
              <a:t>Values</a:t>
            </a:r>
            <a:endParaRPr lang="en-US" sz="110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4BC95C-00D6-6A52-D638-CA2D88088A1D}"/>
              </a:ext>
            </a:extLst>
          </p:cNvPr>
          <p:cNvSpPr txBox="1"/>
          <p:nvPr/>
        </p:nvSpPr>
        <p:spPr>
          <a:xfrm>
            <a:off x="193964" y="5449810"/>
            <a:ext cx="10631054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2659A6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The values of the Healthcare Initiative Foundation - </a:t>
            </a:r>
            <a:r>
              <a:rPr lang="en-US" sz="2000" b="1">
                <a:solidFill>
                  <a:srgbClr val="2659A6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innovative, integrated, solutions-oriented guide </a:t>
            </a:r>
            <a:r>
              <a:rPr lang="en-US" sz="2000">
                <a:solidFill>
                  <a:srgbClr val="2659A6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and inform ground the work and programs that the Foundation supports.</a:t>
            </a:r>
          </a:p>
        </p:txBody>
      </p:sp>
    </p:spTree>
    <p:extLst>
      <p:ext uri="{BB962C8B-B14F-4D97-AF65-F5344CB8AC3E}">
        <p14:creationId xmlns:p14="http://schemas.microsoft.com/office/powerpoint/2010/main" val="18081579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B47C3-E838-7684-451E-C1A624D0B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13" y="332910"/>
            <a:ext cx="10515600" cy="1325563"/>
          </a:xfrm>
        </p:spPr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Draft Application FY24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52D36F-3C27-06B8-A63F-0DF4FFFC036C}"/>
              </a:ext>
            </a:extLst>
          </p:cNvPr>
          <p:cNvSpPr txBox="1"/>
          <p:nvPr/>
        </p:nvSpPr>
        <p:spPr>
          <a:xfrm>
            <a:off x="8254542" y="811025"/>
            <a:ext cx="1194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Page 5 - 6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D5D412-5CCD-15C8-D6D5-DAA4EE913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5" y="3205455"/>
            <a:ext cx="5915851" cy="12193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50C7C3-DBD9-A38D-71AF-43D3DAECDD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" y="4424825"/>
            <a:ext cx="3658111" cy="20195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EA01E1-44CC-8F45-E937-8FAE464A94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4062" y="1442016"/>
            <a:ext cx="6087325" cy="3762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E67BBD-6320-1725-F2ED-BE262A482F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55" y="2124940"/>
            <a:ext cx="5687219" cy="6001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D9B038-0694-95DC-6EAA-3481E8291A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613" y="2771779"/>
            <a:ext cx="1343212" cy="2000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EB8E4D9-98B4-B137-E795-7009615535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55" y="1399536"/>
            <a:ext cx="5687219" cy="7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67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B47C3-E838-7684-451E-C1A624D0B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13" y="332910"/>
            <a:ext cx="10515600" cy="1325563"/>
          </a:xfrm>
        </p:spPr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Draft Application FY24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52D36F-3C27-06B8-A63F-0DF4FFFC036C}"/>
              </a:ext>
            </a:extLst>
          </p:cNvPr>
          <p:cNvSpPr txBox="1"/>
          <p:nvPr/>
        </p:nvSpPr>
        <p:spPr>
          <a:xfrm>
            <a:off x="8254542" y="811025"/>
            <a:ext cx="1194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Page 6 - 7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89CC21-6D63-1699-88A6-51F7CFE70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13" y="1305211"/>
            <a:ext cx="5668166" cy="11526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8AE887-AB00-BB37-4655-BA311700A5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13" y="2460208"/>
            <a:ext cx="6144482" cy="35437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4FDA5A-1566-72A6-F38C-DF3FD98A65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4936" y="1371445"/>
            <a:ext cx="5220429" cy="29722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E28996F-6421-C3F8-6950-7BB0537CB3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4936" y="4362448"/>
            <a:ext cx="5287113" cy="11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452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B47C3-E838-7684-451E-C1A624D0B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13" y="332910"/>
            <a:ext cx="10515600" cy="1325563"/>
          </a:xfrm>
        </p:spPr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Draft Application FY24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52D36F-3C27-06B8-A63F-0DF4FFFC036C}"/>
              </a:ext>
            </a:extLst>
          </p:cNvPr>
          <p:cNvSpPr txBox="1"/>
          <p:nvPr/>
        </p:nvSpPr>
        <p:spPr>
          <a:xfrm>
            <a:off x="8254542" y="811025"/>
            <a:ext cx="1194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Page 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FA9488-ED74-F22D-9C83-72D6F37DD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13" y="1319746"/>
            <a:ext cx="5925377" cy="33532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4C6EC9-7A11-41CF-2293-16334A2BD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5990" y="1319746"/>
            <a:ext cx="6045397" cy="40486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E398A7-169B-2655-EAEA-9DB8FAAF51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5990" y="5507802"/>
            <a:ext cx="3705742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583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9151853-F06F-68D0-0DBC-BF78CACAA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373" y="1433805"/>
            <a:ext cx="6134956" cy="18004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4B47C3-E838-7684-451E-C1A624D0B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13" y="332910"/>
            <a:ext cx="10515600" cy="1325563"/>
          </a:xfrm>
        </p:spPr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Draft Application FY24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52D36F-3C27-06B8-A63F-0DF4FFFC036C}"/>
              </a:ext>
            </a:extLst>
          </p:cNvPr>
          <p:cNvSpPr txBox="1"/>
          <p:nvPr/>
        </p:nvSpPr>
        <p:spPr>
          <a:xfrm>
            <a:off x="8254542" y="811025"/>
            <a:ext cx="1194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Page 9 -10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996E24-C23B-5C3F-89A5-F430731F9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55" y="1435736"/>
            <a:ext cx="5877790" cy="19170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A5BA383-3481-105B-FB2D-59A047E5A6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55" y="3352800"/>
            <a:ext cx="5877790" cy="27721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183063-CE70-B44B-F596-EFA8D84288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1373" y="3190963"/>
            <a:ext cx="885949" cy="2667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53E8FE1-9B3B-CFF6-26F0-C253FFB12B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1205" y="3487332"/>
            <a:ext cx="5973009" cy="169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618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B47C3-E838-7684-451E-C1A624D0B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613" y="332910"/>
            <a:ext cx="10515600" cy="1325563"/>
          </a:xfrm>
        </p:spPr>
        <p:txBody>
          <a:bodyPr/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Draft Application FY24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52D36F-3C27-06B8-A63F-0DF4FFFC036C}"/>
              </a:ext>
            </a:extLst>
          </p:cNvPr>
          <p:cNvSpPr txBox="1"/>
          <p:nvPr/>
        </p:nvSpPr>
        <p:spPr>
          <a:xfrm>
            <a:off x="8254542" y="811025"/>
            <a:ext cx="1282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Page 10 -11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BFF6F7-9CCB-D782-7DD9-EFD5D401C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13" y="1364469"/>
            <a:ext cx="6115904" cy="20576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3BF06A-5C03-4D07-0F77-DEB525FC6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13" y="3429000"/>
            <a:ext cx="5715798" cy="265784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A856A9-026D-6657-4694-9419CE4CE4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13" y="6086846"/>
            <a:ext cx="3191320" cy="4477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DD85168-D3AF-99D7-DA59-1212855CB8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149" y="1294226"/>
            <a:ext cx="5986238" cy="353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423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AF4D5-8BB2-46CB-B643-6CF59BECF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53" y="340334"/>
            <a:ext cx="10515600" cy="1325563"/>
          </a:xfrm>
        </p:spPr>
        <p:txBody>
          <a:bodyPr>
            <a:no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Partner Presentation</a:t>
            </a:r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20CB4C3D-1F45-E7B1-0F08-C93DC50786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107" y="379279"/>
            <a:ext cx="2152650" cy="714375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6AFC493-933F-A682-1F19-8B8E4983A070}"/>
              </a:ext>
            </a:extLst>
          </p:cNvPr>
          <p:cNvSpPr txBox="1"/>
          <p:nvPr/>
        </p:nvSpPr>
        <p:spPr>
          <a:xfrm>
            <a:off x="293879" y="1353127"/>
            <a:ext cx="85542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659A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FY23 Grant: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2659A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Equitable Access to Mental Healthcare Workforce Careers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9D93FB-D335-422E-3BF7-C6564534BACF}"/>
              </a:ext>
            </a:extLst>
          </p:cNvPr>
          <p:cNvSpPr txBox="1"/>
          <p:nvPr/>
        </p:nvSpPr>
        <p:spPr>
          <a:xfrm>
            <a:off x="858656" y="1747596"/>
            <a:ext cx="4194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 err="1">
                <a:solidFill>
                  <a:srgbClr val="2659A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Amse</a:t>
            </a:r>
            <a:r>
              <a:rPr lang="en-US" b="0" i="0" dirty="0">
                <a:solidFill>
                  <a:srgbClr val="2659A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Heck, Chief Development Officer</a:t>
            </a:r>
            <a:endParaRPr lang="en-US" dirty="0">
              <a:solidFill>
                <a:srgbClr val="2659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BCD881-F071-0368-5429-081763321BD5}"/>
              </a:ext>
            </a:extLst>
          </p:cNvPr>
          <p:cNvSpPr txBox="1"/>
          <p:nvPr/>
        </p:nvSpPr>
        <p:spPr>
          <a:xfrm>
            <a:off x="858656" y="2163010"/>
            <a:ext cx="6173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>
                <a:solidFill>
                  <a:srgbClr val="2659A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Marcela </a:t>
            </a:r>
            <a:r>
              <a:rPr lang="en-US" i="0" dirty="0" err="1">
                <a:solidFill>
                  <a:srgbClr val="2659A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Compagnet</a:t>
            </a:r>
            <a:r>
              <a:rPr lang="en-US" i="0" dirty="0">
                <a:solidFill>
                  <a:srgbClr val="2659A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-Orellana, Director, Human Resources</a:t>
            </a:r>
            <a:endParaRPr lang="en-US" dirty="0">
              <a:solidFill>
                <a:srgbClr val="2659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0F4C5A-6C68-2A34-3901-C5765EC98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83" y="2582616"/>
            <a:ext cx="9520517" cy="404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9072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914" y="383183"/>
            <a:ext cx="8598071" cy="884059"/>
          </a:xfrm>
        </p:spPr>
        <p:txBody>
          <a:bodyPr>
            <a:normAutofit fontScale="90000"/>
          </a:bodyPr>
          <a:lstStyle/>
          <a:p>
            <a:r>
              <a:rPr lang="en-US" dirty="0"/>
              <a:t>Achieving shared goals through shared values.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9442" y="1148823"/>
            <a:ext cx="8425542" cy="515329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</a:t>
            </a:r>
            <a:r>
              <a:rPr lang="en-US" b="0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Open Sans" panose="020B0606030504020204" pitchFamily="34" charset="0"/>
              </a:rPr>
              <a:t>HIF supports innovative solutions in the delivery of health, wellness, and social services to help address social determinants of health, and to improve life expectancy.”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“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EveryMind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</a:rPr>
              <a:t> strengthens communities and empowers individuals to reach optimal mental wellness.”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7090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110C5-493F-414A-9CB9-CE5EC83FB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74" y="185185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265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5CF9A-5F0C-487C-8928-60A4353A2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748"/>
            <a:ext cx="10078616" cy="437321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>
                <a:solidFill>
                  <a:srgbClr val="265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Anyone with questions can reach out to</a:t>
            </a:r>
            <a:br>
              <a:rPr lang="en-US">
                <a:solidFill>
                  <a:srgbClr val="2659A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>
                <a:solidFill>
                  <a:srgbClr val="265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Elissa </a:t>
            </a:r>
            <a:r>
              <a:rPr lang="en-US" err="1">
                <a:solidFill>
                  <a:srgbClr val="265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Malter</a:t>
            </a:r>
            <a:r>
              <a:rPr lang="en-US">
                <a:solidFill>
                  <a:srgbClr val="265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Schwartz, Director of Grants and Community Impact at </a:t>
            </a:r>
            <a:r>
              <a:rPr lang="en-US">
                <a:solidFill>
                  <a:srgbClr val="2659A6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Elissa.Schwartz@hifmc.org</a:t>
            </a:r>
            <a:endParaRPr lang="en-US">
              <a:solidFill>
                <a:srgbClr val="2659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>
              <a:solidFill>
                <a:srgbClr val="2659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>
                <a:solidFill>
                  <a:srgbClr val="265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Grant guidelines and priorities are available on our website at </a:t>
            </a:r>
            <a:r>
              <a:rPr lang="en-US">
                <a:solidFill>
                  <a:srgbClr val="2659A6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www.hifmc.org</a:t>
            </a:r>
            <a:endParaRPr lang="en-US">
              <a:solidFill>
                <a:srgbClr val="2659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7030A0"/>
              </a:buClr>
              <a:buFont typeface="Wingdings" panose="05000000000000000000" pitchFamily="2" charset="2"/>
              <a:buChar char="ü"/>
            </a:pPr>
            <a:endParaRPr lang="en-US">
              <a:solidFill>
                <a:srgbClr val="2659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>
                <a:solidFill>
                  <a:srgbClr val="265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us on Facebook: @HIFMC</a:t>
            </a:r>
          </a:p>
          <a:p>
            <a:pPr algn="ctr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>
                <a:solidFill>
                  <a:srgbClr val="265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LinkedIn: Healthcare Initiative Foundation </a:t>
            </a:r>
          </a:p>
          <a:p>
            <a:pPr algn="ctr">
              <a:buClr>
                <a:srgbClr val="7030A0"/>
              </a:buClr>
              <a:buFont typeface="Wingdings" panose="05000000000000000000" pitchFamily="2" charset="2"/>
              <a:buChar char="ü"/>
            </a:pPr>
            <a:r>
              <a:rPr lang="en-US">
                <a:solidFill>
                  <a:srgbClr val="265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 up for our monthly newsletter from our website </a:t>
            </a:r>
          </a:p>
        </p:txBody>
      </p:sp>
    </p:spTree>
    <p:extLst>
      <p:ext uri="{BB962C8B-B14F-4D97-AF65-F5344CB8AC3E}">
        <p14:creationId xmlns:p14="http://schemas.microsoft.com/office/powerpoint/2010/main" val="3806225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4E6D0E7-DC91-F3B2-B38B-A9F386EEE1BC}"/>
              </a:ext>
            </a:extLst>
          </p:cNvPr>
          <p:cNvSpPr txBox="1"/>
          <p:nvPr/>
        </p:nvSpPr>
        <p:spPr>
          <a:xfrm>
            <a:off x="10587037" y="5109242"/>
            <a:ext cx="153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80E355-17D4-C808-7421-8C64019D4B32}"/>
              </a:ext>
            </a:extLst>
          </p:cNvPr>
          <p:cNvSpPr txBox="1"/>
          <p:nvPr/>
        </p:nvSpPr>
        <p:spPr>
          <a:xfrm>
            <a:off x="193964" y="2115316"/>
            <a:ext cx="10474036" cy="355994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400">
                <a:solidFill>
                  <a:srgbClr val="2659A6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Supporting affordable, integrated, culturally responsive health and wellness systems across the lifespan.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endParaRPr lang="en-US" sz="2400">
              <a:solidFill>
                <a:srgbClr val="2659A6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400">
                <a:solidFill>
                  <a:srgbClr val="2659A6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Supporting comprehensive behavioral health services across the lifespan.</a:t>
            </a: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endParaRPr lang="en-US" sz="2400">
              <a:solidFill>
                <a:srgbClr val="2659A6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285750" indent="-285750">
              <a:spcBef>
                <a:spcPts val="1000"/>
              </a:spcBef>
              <a:buFont typeface="Arial"/>
              <a:buChar char="•"/>
            </a:pPr>
            <a:r>
              <a:rPr lang="en-US" sz="2400">
                <a:solidFill>
                  <a:srgbClr val="2659A6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Supporting stakeholder convenings and collaborations amongst stakeholders to increase effectiveness and improve accessibility to healthcare, wellness, and social services.</a:t>
            </a:r>
            <a:endParaRPr lang="en-US" sz="2400">
              <a:solidFill>
                <a:srgbClr val="2659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FC8360-F697-EF13-A7F4-7B21F1E6F9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173831"/>
            <a:ext cx="9060872" cy="102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674AED-2283-8198-E510-A3788F48E566}"/>
              </a:ext>
            </a:extLst>
          </p:cNvPr>
          <p:cNvSpPr txBox="1"/>
          <p:nvPr/>
        </p:nvSpPr>
        <p:spPr>
          <a:xfrm>
            <a:off x="193964" y="323333"/>
            <a:ext cx="9060872" cy="875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05610" marR="275590" indent="-1181100" algn="ctr">
              <a:lnSpc>
                <a:spcPct val="80000"/>
              </a:lnSpc>
              <a:spcBef>
                <a:spcPts val="1535"/>
              </a:spcBef>
              <a:spcAft>
                <a:spcPts val="0"/>
              </a:spcAft>
            </a:pPr>
            <a:r>
              <a:rPr lang="en-US" sz="2400" b="1" spc="-6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Healthcare </a:t>
            </a:r>
            <a:r>
              <a:rPr lang="en-US" sz="2400" b="1" spc="-605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6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Initiative </a:t>
            </a:r>
            <a:r>
              <a:rPr lang="en-US" sz="2400" b="1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Foundation</a:t>
            </a:r>
            <a:endParaRPr lang="en-US" sz="240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1705610" marR="275590" indent="-1181100" algn="ctr">
              <a:lnSpc>
                <a:spcPct val="80000"/>
              </a:lnSpc>
              <a:spcBef>
                <a:spcPts val="1535"/>
              </a:spcBef>
              <a:spcAft>
                <a:spcPts val="0"/>
              </a:spcAft>
            </a:pPr>
            <a:r>
              <a:rPr lang="en-US" sz="2400" b="1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2023 Strategic Plan</a:t>
            </a:r>
            <a:endParaRPr lang="en-US" sz="240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id="{AED98402-2E59-59DF-91DD-75E733BD8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64" y="1348459"/>
            <a:ext cx="6477000" cy="619125"/>
          </a:xfrm>
          <a:prstGeom prst="rect">
            <a:avLst/>
          </a:prstGeom>
          <a:solidFill>
            <a:srgbClr val="DEF5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marL="2099945" marR="2099945" algn="ctr">
              <a:spcBef>
                <a:spcPts val="410"/>
              </a:spcBef>
              <a:spcAft>
                <a:spcPts val="0"/>
              </a:spcAft>
            </a:pPr>
            <a:r>
              <a:rPr lang="en-US" sz="2200" b="1">
                <a:solidFill>
                  <a:srgbClr val="215868"/>
                </a:solidFill>
                <a:effectLst/>
                <a:latin typeface="Century Gothic" panose="020B0502020202020204" pitchFamily="34" charset="0"/>
                <a:ea typeface="Tahoma" panose="020B0604030504040204" pitchFamily="34" charset="0"/>
              </a:rPr>
              <a:t>Strategic Goals</a:t>
            </a:r>
            <a:endParaRPr lang="en-US" sz="110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568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4E6D0E7-DC91-F3B2-B38B-A9F386EEE1BC}"/>
              </a:ext>
            </a:extLst>
          </p:cNvPr>
          <p:cNvSpPr txBox="1"/>
          <p:nvPr/>
        </p:nvSpPr>
        <p:spPr>
          <a:xfrm>
            <a:off x="10587037" y="5109242"/>
            <a:ext cx="153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FC8360-F697-EF13-A7F4-7B21F1E6F9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64" y="173831"/>
            <a:ext cx="9060872" cy="1026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674AED-2283-8198-E510-A3788F48E566}"/>
              </a:ext>
            </a:extLst>
          </p:cNvPr>
          <p:cNvSpPr txBox="1"/>
          <p:nvPr/>
        </p:nvSpPr>
        <p:spPr>
          <a:xfrm>
            <a:off x="193964" y="323333"/>
            <a:ext cx="9060872" cy="875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05610" marR="275590" indent="-1181100" algn="ctr">
              <a:lnSpc>
                <a:spcPct val="80000"/>
              </a:lnSpc>
              <a:spcBef>
                <a:spcPts val="1535"/>
              </a:spcBef>
              <a:spcAft>
                <a:spcPts val="0"/>
              </a:spcAft>
            </a:pPr>
            <a:r>
              <a:rPr lang="en-US" sz="2400" b="1" spc="-6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Healthcare </a:t>
            </a:r>
            <a:r>
              <a:rPr lang="en-US" sz="2400" b="1" spc="-605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2400" b="1" spc="-60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Initiative </a:t>
            </a:r>
            <a:r>
              <a:rPr lang="en-US" sz="2400" b="1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Foundation</a:t>
            </a:r>
            <a:endParaRPr lang="en-US" sz="240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1705610" marR="275590" indent="-1181100" algn="ctr">
              <a:lnSpc>
                <a:spcPct val="80000"/>
              </a:lnSpc>
              <a:spcBef>
                <a:spcPts val="1535"/>
              </a:spcBef>
              <a:spcAft>
                <a:spcPts val="0"/>
              </a:spcAft>
            </a:pPr>
            <a:r>
              <a:rPr lang="en-US" sz="2400" b="1">
                <a:solidFill>
                  <a:srgbClr val="FFFFFF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2023 Strategic Plan</a:t>
            </a:r>
            <a:endParaRPr lang="en-US" sz="240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16">
            <a:extLst>
              <a:ext uri="{FF2B5EF4-FFF2-40B4-BE49-F238E27FC236}">
                <a16:creationId xmlns:a16="http://schemas.microsoft.com/office/drawing/2014/main" id="{2471088C-C190-239D-E505-23066A8DD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64" y="1292991"/>
            <a:ext cx="6477000" cy="571500"/>
          </a:xfrm>
          <a:prstGeom prst="rect">
            <a:avLst/>
          </a:prstGeom>
          <a:solidFill>
            <a:srgbClr val="DEF5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marL="2099945" marR="2099945" algn="ctr">
              <a:spcBef>
                <a:spcPts val="410"/>
              </a:spcBef>
              <a:spcAft>
                <a:spcPts val="0"/>
              </a:spcAft>
            </a:pPr>
            <a:r>
              <a:rPr lang="en-US" sz="2200" b="1">
                <a:solidFill>
                  <a:srgbClr val="215868"/>
                </a:solidFill>
                <a:effectLst/>
                <a:latin typeface="Century Gothic" panose="020B0502020202020204" pitchFamily="34" charset="0"/>
                <a:ea typeface="Tahoma" panose="020B0604030504040204" pitchFamily="34" charset="0"/>
              </a:rPr>
              <a:t>Actions </a:t>
            </a:r>
            <a:endParaRPr lang="en-US" sz="1100">
              <a:effectLst/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2FC44A-4A30-97E5-3C51-46FDB2D885F4}"/>
              </a:ext>
            </a:extLst>
          </p:cNvPr>
          <p:cNvSpPr txBox="1"/>
          <p:nvPr/>
        </p:nvSpPr>
        <p:spPr>
          <a:xfrm>
            <a:off x="132701" y="1665631"/>
            <a:ext cx="11926598" cy="4657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265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innovative solutions and proof of concepts with stakeholders to improve </a:t>
            </a:r>
            <a:r>
              <a:rPr lang="en-US" sz="2000">
                <a:solidFill>
                  <a:srgbClr val="265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lang="en-US">
                <a:solidFill>
                  <a:srgbClr val="265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health and wellness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265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Engage in nonprofit coalition-building to facilitate cross-sector collaboration &amp; improve health &amp; wellness services (i.e., community impact assessments, integrated data collection, gap analysis for service delivery, community advocacy, etc.)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265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 time &amp; resources to improve service delivery, accessibility, &amp; encourage innovation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265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 in a culturally responsive &amp; diverse health, wellness, &amp; behavioral health provider network &amp; services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265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 in innovative workforce development programs to increase the size of the health, wellness, &amp; behavioral health workforce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265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 time &amp; foundation resources supporting health, wellness, &amp; behavioral health programs &amp; services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265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emergent health, wellness, &amp; behavioral health needs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>
                <a:solidFill>
                  <a:srgbClr val="265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integrated business and/or collective impact models for healthcare &amp; wellness services</a:t>
            </a:r>
          </a:p>
        </p:txBody>
      </p:sp>
    </p:spTree>
    <p:extLst>
      <p:ext uri="{BB962C8B-B14F-4D97-AF65-F5344CB8AC3E}">
        <p14:creationId xmlns:p14="http://schemas.microsoft.com/office/powerpoint/2010/main" val="2900701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471DF-7EDC-2D6C-472A-F3663C4C6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096" y="1279755"/>
            <a:ext cx="5786336" cy="1930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b="1" i="0">
                <a:latin typeface="Arial Black" panose="020B0A04020102020204" pitchFamily="34" charset="0"/>
              </a:rPr>
              <a:t>Healthcare Initiative Foundation worked to highlight our FY22 Capacity Building grant partners’ programming, innovations, partnership.  </a:t>
            </a:r>
          </a:p>
          <a:p>
            <a:pPr marL="0" indent="0" algn="ctr">
              <a:buNone/>
            </a:pPr>
            <a:r>
              <a:rPr lang="en-US" sz="2000" b="1" i="0">
                <a:latin typeface="Arial Black" panose="020B0A04020102020204" pitchFamily="34" charset="0"/>
                <a:hlinkClick r:id="rId2"/>
              </a:rPr>
              <a:t>https://hifmc.org/news/storytelling/</a:t>
            </a:r>
            <a:endParaRPr lang="en-US" sz="2000" b="1" i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endParaRPr lang="en-US" sz="1800" b="1" i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sz="1400" b="0" i="0">
              <a:solidFill>
                <a:srgbClr val="002060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en-US" sz="1400">
              <a:solidFill>
                <a:srgbClr val="002060"/>
              </a:solidFill>
              <a:latin typeface="Open Sans" panose="020B0606030504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1400">
              <a:solidFill>
                <a:srgbClr val="002060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35DE370-5713-872F-040E-F4A557A99210}"/>
              </a:ext>
            </a:extLst>
          </p:cNvPr>
          <p:cNvSpPr txBox="1">
            <a:spLocks/>
          </p:cNvSpPr>
          <p:nvPr/>
        </p:nvSpPr>
        <p:spPr>
          <a:xfrm>
            <a:off x="169607" y="1586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2659A6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Storytelling Project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8A962A-D071-CDDB-FBB4-73B8C2389D21}"/>
              </a:ext>
            </a:extLst>
          </p:cNvPr>
          <p:cNvSpPr txBox="1"/>
          <p:nvPr/>
        </p:nvSpPr>
        <p:spPr>
          <a:xfrm>
            <a:off x="1078333" y="5657671"/>
            <a:ext cx="4741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  <a:hlinkClick r:id="rId3"/>
              </a:rPr>
              <a:t>Check out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</a:rPr>
              <a:t> this heartwarming story about how WCC's Jack is helping Ben with both his visible and invisible wounds.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65FD4"/>
                </a:solidFill>
                <a:effectLst/>
                <a:uLnTx/>
                <a:uFillTx/>
                <a:latin typeface="Roboto" panose="02000000000000000000" pitchFamily="2" charset="0"/>
                <a:ea typeface="+mn-ea"/>
                <a:cs typeface="+mn-cs"/>
                <a:hlinkClick r:id="rId4"/>
              </a:rPr>
              <a:t>#warriorstories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659A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Content Placeholder 14">
            <a:hlinkClick r:id="rId3"/>
            <a:extLst>
              <a:ext uri="{FF2B5EF4-FFF2-40B4-BE49-F238E27FC236}">
                <a16:creationId xmlns:a16="http://schemas.microsoft.com/office/drawing/2014/main" id="{1F252838-7159-A93D-4796-0303AA59724F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5"/>
          <a:stretch>
            <a:fillRect/>
          </a:stretch>
        </p:blipFill>
        <p:spPr>
          <a:xfrm>
            <a:off x="265961" y="3210155"/>
            <a:ext cx="4385061" cy="2452424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8B94EF3-10DE-83EF-5A82-FF6C48C48A60}"/>
              </a:ext>
            </a:extLst>
          </p:cNvPr>
          <p:cNvSpPr txBox="1"/>
          <p:nvPr/>
        </p:nvSpPr>
        <p:spPr>
          <a:xfrm>
            <a:off x="169607" y="3025488"/>
            <a:ext cx="3301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CA3C9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Warrior Canine Connection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659A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hlinkClick r:id="rId6"/>
            <a:extLst>
              <a:ext uri="{FF2B5EF4-FFF2-40B4-BE49-F238E27FC236}">
                <a16:creationId xmlns:a16="http://schemas.microsoft.com/office/drawing/2014/main" id="{AFBA089E-35D8-6B4E-296E-DF118F1C7F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738" y="1384544"/>
            <a:ext cx="4747216" cy="26519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B515876-5ED5-15E1-4577-D2476331929C}"/>
              </a:ext>
            </a:extLst>
          </p:cNvPr>
          <p:cNvSpPr txBox="1"/>
          <p:nvPr/>
        </p:nvSpPr>
        <p:spPr>
          <a:xfrm>
            <a:off x="9459551" y="1009882"/>
            <a:ext cx="2451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CA3C9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Community Bridges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659A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010D3CD-578E-029D-40E5-DDF240800C1E}"/>
              </a:ext>
            </a:extLst>
          </p:cNvPr>
          <p:cNvSpPr txBox="1"/>
          <p:nvPr/>
        </p:nvSpPr>
        <p:spPr>
          <a:xfrm>
            <a:off x="6371806" y="4088011"/>
            <a:ext cx="45886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8"/>
              </a:rPr>
              <a:t>Community Bridges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, celebrating 25 years this year, empowers girls from diverse backgrounds to become exceptional students, positive leaders, and healthy young women. 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6"/>
              </a:rPr>
              <a:t>Their work follows the young women and their families from 4th grade through 12th grade! 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659A6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298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DB68D-002D-49AF-A8FE-B4BAD1FAE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75" y="324297"/>
            <a:ext cx="10515600" cy="79034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FY22 Year End Investment Portfolio for Capacity Building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11A3883A-0E78-4148-BB66-208EC83E8765}"/>
              </a:ext>
            </a:extLst>
          </p:cNvPr>
          <p:cNvSpPr txBox="1"/>
          <p:nvPr/>
        </p:nvSpPr>
        <p:spPr>
          <a:xfrm>
            <a:off x="264405" y="1399134"/>
            <a:ext cx="6213101" cy="565853"/>
          </a:xfrm>
          <a:prstGeom prst="rect">
            <a:avLst/>
          </a:prstGeom>
          <a:solidFill>
            <a:srgbClr val="EDEDED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Amount Awarded in FY22 $1.02M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562121D-E440-4025-800F-806BE9711C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4453695"/>
              </p:ext>
            </p:extLst>
          </p:nvPr>
        </p:nvGraphicFramePr>
        <p:xfrm>
          <a:off x="264405" y="1964987"/>
          <a:ext cx="10994834" cy="4678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7744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44" y="384789"/>
            <a:ext cx="10515600" cy="732155"/>
          </a:xfrm>
        </p:spPr>
        <p:txBody>
          <a:bodyPr/>
          <a:lstStyle/>
          <a:p>
            <a:r>
              <a:rPr lang="en-US"/>
              <a:t>Eligibility for Grant 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444" y="1858933"/>
            <a:ext cx="6963151" cy="4351338"/>
          </a:xfrm>
        </p:spPr>
        <p:txBody>
          <a:bodyPr/>
          <a:lstStyle/>
          <a:p>
            <a:pPr algn="l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300" b="0" i="0">
                <a:solidFill>
                  <a:srgbClr val="666666"/>
                </a:solidFill>
                <a:effectLst/>
                <a:latin typeface="+mn-lt"/>
              </a:rPr>
              <a:t>Start or grow well-conceived programs/organizations;</a:t>
            </a:r>
          </a:p>
          <a:p>
            <a:pPr algn="l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300" b="0" i="0">
                <a:solidFill>
                  <a:srgbClr val="666666"/>
                </a:solidFill>
                <a:effectLst/>
                <a:latin typeface="+mn-lt"/>
              </a:rPr>
              <a:t>Offer innovative solutions to improve the quality, accessibility and/or delivery of healthcare;</a:t>
            </a:r>
          </a:p>
          <a:p>
            <a:pPr algn="l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300" b="0" i="0">
                <a:solidFill>
                  <a:srgbClr val="666666"/>
                </a:solidFill>
                <a:effectLst/>
                <a:latin typeface="+mn-lt"/>
              </a:rPr>
              <a:t>Replicate successful (evidence based) programs from our own or other jurisdictions;</a:t>
            </a:r>
          </a:p>
          <a:p>
            <a:pPr algn="l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300" b="0" i="0">
                <a:solidFill>
                  <a:srgbClr val="666666"/>
                </a:solidFill>
                <a:effectLst/>
                <a:latin typeface="+mn-lt"/>
              </a:rPr>
              <a:t>Serve HIF’s strategic, place-based and population priorities;</a:t>
            </a:r>
          </a:p>
          <a:p>
            <a:pPr algn="l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300" b="0" i="0">
                <a:solidFill>
                  <a:srgbClr val="666666"/>
                </a:solidFill>
                <a:effectLst/>
                <a:latin typeface="+mn-lt"/>
              </a:rPr>
              <a:t>Build organizational capacity to enhance sustainability and/or improve service deliver; and</a:t>
            </a:r>
          </a:p>
          <a:p>
            <a:pPr algn="l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300" b="0" i="0">
                <a:solidFill>
                  <a:srgbClr val="666666"/>
                </a:solidFill>
                <a:effectLst/>
                <a:latin typeface="+mn-lt"/>
              </a:rPr>
              <a:t>Leverage resources, whether human or financial (e.g. revenue, partnerships, matching or aligned funds).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en-US" sz="230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B89C1A-5DAD-4B20-80BE-2C20FF4CB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104" y="2021480"/>
            <a:ext cx="3000031" cy="300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32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BB959-486C-4AB1-8498-973FBB7A1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265" y="361462"/>
            <a:ext cx="10515600" cy="732155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Grantee Trainings and Site 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DB50F-536F-42D7-BB9A-49F10F871E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61" y="1583772"/>
            <a:ext cx="5208645" cy="1845227"/>
          </a:xfrm>
        </p:spPr>
        <p:txBody>
          <a:bodyPr>
            <a:normAutofit fontScale="92500"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3600" b="0" i="0">
                <a:solidFill>
                  <a:srgbClr val="66666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Has your organization attended a grantee training in the last year?</a:t>
            </a:r>
          </a:p>
          <a:p>
            <a:pPr marL="0" indent="0">
              <a:buClr>
                <a:schemeClr val="accent6">
                  <a:lumMod val="75000"/>
                </a:schemeClr>
              </a:buClr>
              <a:buNone/>
            </a:pPr>
            <a:endParaRPr lang="en-US" sz="3600">
              <a:solidFill>
                <a:srgbClr val="66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9D8732-C81E-4B1A-B05E-CEC7CA7E24E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096000" y="1583773"/>
            <a:ext cx="5829131" cy="1845227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3600">
                <a:solidFill>
                  <a:srgbClr val="6666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are a new applicant to HIF, has your organization had a site visit with HIF staff? </a:t>
            </a:r>
            <a:endParaRPr lang="en-US" sz="3600" b="0" i="0">
              <a:solidFill>
                <a:srgbClr val="66666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4396E6-7638-4969-8226-94C5CE5DF29D}"/>
              </a:ext>
            </a:extLst>
          </p:cNvPr>
          <p:cNvSpPr txBox="1"/>
          <p:nvPr/>
        </p:nvSpPr>
        <p:spPr>
          <a:xfrm>
            <a:off x="371061" y="3917724"/>
            <a:ext cx="530086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Good News – this webinar (live or recorded) counts as a training</a:t>
            </a:r>
            <a:endParaRPr lang="en-US" sz="3200" b="1" i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B8EEFD-FB43-4672-937D-F7FDC2D7F968}"/>
              </a:ext>
            </a:extLst>
          </p:cNvPr>
          <p:cNvSpPr txBox="1"/>
          <p:nvPr/>
        </p:nvSpPr>
        <p:spPr>
          <a:xfrm>
            <a:off x="5991808" y="3917724"/>
            <a:ext cx="582913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This can be as easy as a virtual meeting. It allows us the opportunity to get to know you! </a:t>
            </a:r>
            <a:endParaRPr lang="en-US" sz="3200" b="1" i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33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Healthcare Initiative Foundation">
      <a:dk1>
        <a:srgbClr val="2659A6"/>
      </a:dk1>
      <a:lt1>
        <a:sysClr val="window" lastClr="FFFFFF"/>
      </a:lt1>
      <a:dk2>
        <a:srgbClr val="44546A"/>
      </a:dk2>
      <a:lt2>
        <a:srgbClr val="E7E6E6"/>
      </a:lt2>
      <a:accent1>
        <a:srgbClr val="2659A6"/>
      </a:accent1>
      <a:accent2>
        <a:srgbClr val="F89733"/>
      </a:accent2>
      <a:accent3>
        <a:srgbClr val="ED3139"/>
      </a:accent3>
      <a:accent4>
        <a:srgbClr val="B53392"/>
      </a:accent4>
      <a:accent5>
        <a:srgbClr val="0B9444"/>
      </a:accent5>
      <a:accent6>
        <a:srgbClr val="603813"/>
      </a:accent6>
      <a:hlink>
        <a:srgbClr val="2659A6"/>
      </a:hlink>
      <a:folHlink>
        <a:srgbClr val="B533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veryMind Theme">
  <a:themeElements>
    <a:clrScheme name="EveryMind Colo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8B9B9"/>
      </a:accent1>
      <a:accent2>
        <a:srgbClr val="EBE533"/>
      </a:accent2>
      <a:accent3>
        <a:srgbClr val="7DC240"/>
      </a:accent3>
      <a:accent4>
        <a:srgbClr val="707073"/>
      </a:accent4>
      <a:accent5>
        <a:srgbClr val="FFFFFF"/>
      </a:accent5>
      <a:accent6>
        <a:srgbClr val="FFFFFF"/>
      </a:accent6>
      <a:hlink>
        <a:srgbClr val="0563C1"/>
      </a:hlink>
      <a:folHlink>
        <a:srgbClr val="954F72"/>
      </a:folHlink>
    </a:clrScheme>
    <a:fontScheme name="EveryMind Font">
      <a:majorFont>
        <a:latin typeface="Franklin Gothic Book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veryMind Theme" id="{BA57E028-CFB6-4793-AA7B-B6C625F70D81}" vid="{81DC02A9-898E-45C9-8727-B1802E21F67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25067455A9B04288E13C9D15345CC4" ma:contentTypeVersion="17" ma:contentTypeDescription="Create a new document." ma:contentTypeScope="" ma:versionID="45b00fd4e336b6c3dc3a95d3c445381e">
  <xsd:schema xmlns:xsd="http://www.w3.org/2001/XMLSchema" xmlns:xs="http://www.w3.org/2001/XMLSchema" xmlns:p="http://schemas.microsoft.com/office/2006/metadata/properties" xmlns:ns2="6bdf4aab-5cfa-4260-8075-a86dafd289c9" xmlns:ns3="a59b0854-7ddc-4ef9-b294-0220678f0adb" targetNamespace="http://schemas.microsoft.com/office/2006/metadata/properties" ma:root="true" ma:fieldsID="cbac32673896267039a619db1823c7df" ns2:_="" ns3:_="">
    <xsd:import namespace="6bdf4aab-5cfa-4260-8075-a86dafd289c9"/>
    <xsd:import namespace="a59b0854-7ddc-4ef9-b294-0220678f0ad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df4aab-5cfa-4260-8075-a86dafd289c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560120d-826f-4839-a798-cad49d60c770}" ma:internalName="TaxCatchAll" ma:showField="CatchAllData" ma:web="6bdf4aab-5cfa-4260-8075-a86dafd289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9b0854-7ddc-4ef9-b294-0220678f0a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fcc39bf-d3b5-4a8b-9ae3-73141c97f8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df4aab-5cfa-4260-8075-a86dafd289c9" xsi:nil="true"/>
    <lcf76f155ced4ddcb4097134ff3c332f xmlns="a59b0854-7ddc-4ef9-b294-0220678f0adb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67372B-F8BB-431E-A0E6-2575AD5F697A}">
  <ds:schemaRefs>
    <ds:schemaRef ds:uri="6bdf4aab-5cfa-4260-8075-a86dafd289c9"/>
    <ds:schemaRef ds:uri="a59b0854-7ddc-4ef9-b294-0220678f0ad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014303D-1DD1-47F6-8B88-23A55DF0C30C}">
  <ds:schemaRefs>
    <ds:schemaRef ds:uri="6bdf4aab-5cfa-4260-8075-a86dafd289c9"/>
    <ds:schemaRef ds:uri="a59b0854-7ddc-4ef9-b294-0220678f0ad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3683004-5B3C-40CB-AC10-405C6C14D30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1774</Words>
  <Application>Microsoft Office PowerPoint</Application>
  <PresentationFormat>Widescreen</PresentationFormat>
  <Paragraphs>242</Paragraphs>
  <Slides>37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54" baseType="lpstr">
      <vt:lpstr>Arial</vt:lpstr>
      <vt:lpstr>Arial Black</vt:lpstr>
      <vt:lpstr>Arial Rounded MT Bold</vt:lpstr>
      <vt:lpstr>Calibri</vt:lpstr>
      <vt:lpstr>Calibri Light</vt:lpstr>
      <vt:lpstr>Century Gothic</vt:lpstr>
      <vt:lpstr>Courier New</vt:lpstr>
      <vt:lpstr>Franklin Gothic Book</vt:lpstr>
      <vt:lpstr>Franklin Gothic Demi Cond</vt:lpstr>
      <vt:lpstr>FranklinGothic-Demi</vt:lpstr>
      <vt:lpstr>Open Sans</vt:lpstr>
      <vt:lpstr>Roboto</vt:lpstr>
      <vt:lpstr>Tableau Medium</vt:lpstr>
      <vt:lpstr>Tahoma</vt:lpstr>
      <vt:lpstr>Wingdings</vt:lpstr>
      <vt:lpstr>Office Theme</vt:lpstr>
      <vt:lpstr>EveryMind Theme</vt:lpstr>
      <vt:lpstr>HIF Grantee Training</vt:lpstr>
      <vt:lpstr>Agenda</vt:lpstr>
      <vt:lpstr>PowerPoint Presentation</vt:lpstr>
      <vt:lpstr>PowerPoint Presentation</vt:lpstr>
      <vt:lpstr>PowerPoint Presentation</vt:lpstr>
      <vt:lpstr>PowerPoint Presentation</vt:lpstr>
      <vt:lpstr>FY22 Year End Investment Portfolio for Capacity Building</vt:lpstr>
      <vt:lpstr>Eligibility for Grant Funding</vt:lpstr>
      <vt:lpstr>Grantee Trainings and Site Visit</vt:lpstr>
      <vt:lpstr>PowerPoint Presentation</vt:lpstr>
      <vt:lpstr>PowerPoint Presentation</vt:lpstr>
      <vt:lpstr>Project Examples </vt:lpstr>
      <vt:lpstr>Goal, Objective, &amp; Impact</vt:lpstr>
      <vt:lpstr>Rubric for Review of Applications</vt:lpstr>
      <vt:lpstr>FY23 Zip Code Tracking Data</vt:lpstr>
      <vt:lpstr>Historically Underinvested Zip Codes</vt:lpstr>
      <vt:lpstr>FY22 Zip Code Spending – Capacity Building</vt:lpstr>
      <vt:lpstr>Self-Sufficiency Calculator</vt:lpstr>
      <vt:lpstr>How Much is Enough in Montgomery County?   The Self-Sufficiency Standard calculates how much income families of various compositions need to make ends meet without public or private assistance, varied by county.</vt:lpstr>
      <vt:lpstr>How Much is Enough in Montgomery County?   The Self-Sufficiency Standard calculates how much income families of various compositions need to make ends meet without public or private assistance, varied by county.</vt:lpstr>
      <vt:lpstr>How Does the Standard Compare? </vt:lpstr>
      <vt:lpstr>Application Preview – Comments Welcomed Until Thursday, September 28th   elissa.schwartz@hifmc.org</vt:lpstr>
      <vt:lpstr>PowerPoint Presentation</vt:lpstr>
      <vt:lpstr>Grant  Portal Process</vt:lpstr>
      <vt:lpstr>Grant Requirements</vt:lpstr>
      <vt:lpstr>Draft Application FY24</vt:lpstr>
      <vt:lpstr>Draft Application FY24</vt:lpstr>
      <vt:lpstr>Draft Application FY24</vt:lpstr>
      <vt:lpstr>Draft Application FY24</vt:lpstr>
      <vt:lpstr>Draft Application FY24</vt:lpstr>
      <vt:lpstr>Draft Application FY24</vt:lpstr>
      <vt:lpstr>Draft Application FY24</vt:lpstr>
      <vt:lpstr>Draft Application FY24</vt:lpstr>
      <vt:lpstr>Draft Application FY24</vt:lpstr>
      <vt:lpstr>Partner Presentation</vt:lpstr>
      <vt:lpstr>Achieving shared goals through shared values.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FY21 Grant Proposal  Priority Areas</dc:title>
  <dc:creator>Crystal Townsend</dc:creator>
  <cp:lastModifiedBy>Crystal Townsend</cp:lastModifiedBy>
  <cp:revision>1</cp:revision>
  <dcterms:created xsi:type="dcterms:W3CDTF">2020-10-28T15:37:01Z</dcterms:created>
  <dcterms:modified xsi:type="dcterms:W3CDTF">2023-09-29T16:22:04Z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0x0101000125067455A9B04288E13C9D15345CC4</vt:lpwstr>
  </property>
  <property fmtid="{D5CDD505-2E9C-101B-9397-08002B2CF9AE}" pid="3" name="MediaServiceImageTags">
    <vt:lpwstr/>
  </property>
</Properties>
</file>